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4" r:id="rId5"/>
  </p:sldMasterIdLst>
  <p:notesMasterIdLst>
    <p:notesMasterId r:id="rId10"/>
  </p:notesMasterIdLst>
  <p:sldIdLst>
    <p:sldId id="274" r:id="rId6"/>
    <p:sldId id="376" r:id="rId7"/>
    <p:sldId id="377" r:id="rId8"/>
    <p:sldId id="379" r:id="rId9"/>
  </p:sldIdLst>
  <p:sldSz cx="9144000" cy="6858000" type="letter"/>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yCarol Evans" initials="ME" lastIdx="1" clrIdx="0">
    <p:extLst>
      <p:ext uri="{19B8F6BF-5375-455C-9EA6-DF929625EA0E}">
        <p15:presenceInfo xmlns:p15="http://schemas.microsoft.com/office/powerpoint/2012/main" userId="S-1-5-21-293353526-60562700-627194967-29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666699"/>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181" autoAdjust="0"/>
    <p:restoredTop sz="93883" autoAdjust="0"/>
  </p:normalViewPr>
  <p:slideViewPr>
    <p:cSldViewPr snapToGrid="0">
      <p:cViewPr varScale="1">
        <p:scale>
          <a:sx n="111" d="100"/>
          <a:sy n="111" d="100"/>
        </p:scale>
        <p:origin x="192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583" cy="482027"/>
          </a:xfrm>
          <a:prstGeom prst="rect">
            <a:avLst/>
          </a:prstGeom>
        </p:spPr>
        <p:txBody>
          <a:bodyPr vert="horz" lIns="94851" tIns="47425" rIns="94851" bIns="47425" rtlCol="0"/>
          <a:lstStyle>
            <a:lvl1pPr algn="l">
              <a:defRPr sz="1200"/>
            </a:lvl1pPr>
          </a:lstStyle>
          <a:p>
            <a:endParaRPr lang="en-US" dirty="0"/>
          </a:p>
        </p:txBody>
      </p:sp>
      <p:sp>
        <p:nvSpPr>
          <p:cNvPr id="3" name="Date Placeholder 2"/>
          <p:cNvSpPr>
            <a:spLocks noGrp="1"/>
          </p:cNvSpPr>
          <p:nvPr>
            <p:ph type="dt" idx="1"/>
          </p:nvPr>
        </p:nvSpPr>
        <p:spPr>
          <a:xfrm>
            <a:off x="4142962" y="1"/>
            <a:ext cx="3170583" cy="482027"/>
          </a:xfrm>
          <a:prstGeom prst="rect">
            <a:avLst/>
          </a:prstGeom>
        </p:spPr>
        <p:txBody>
          <a:bodyPr vert="horz" lIns="94851" tIns="47425" rIns="94851" bIns="47425" rtlCol="0"/>
          <a:lstStyle>
            <a:lvl1pPr algn="r">
              <a:defRPr sz="1200"/>
            </a:lvl1pPr>
          </a:lstStyle>
          <a:p>
            <a:fld id="{36A4F593-0784-4449-A7BE-F2D549D49043}" type="datetimeFigureOut">
              <a:rPr lang="en-US" smtClean="0"/>
              <a:t>9/24/2024</a:t>
            </a:fld>
            <a:endParaRPr lang="en-US" dirty="0"/>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4851" tIns="47425" rIns="94851" bIns="47425" rtlCol="0" anchor="ctr"/>
          <a:lstStyle/>
          <a:p>
            <a:endParaRPr lang="en-US" dirty="0"/>
          </a:p>
        </p:txBody>
      </p:sp>
      <p:sp>
        <p:nvSpPr>
          <p:cNvPr id="5" name="Notes Placeholder 4"/>
          <p:cNvSpPr>
            <a:spLocks noGrp="1"/>
          </p:cNvSpPr>
          <p:nvPr>
            <p:ph type="body" sz="quarter" idx="3"/>
          </p:nvPr>
        </p:nvSpPr>
        <p:spPr>
          <a:xfrm>
            <a:off x="732183" y="4620250"/>
            <a:ext cx="5850835" cy="3780800"/>
          </a:xfrm>
          <a:prstGeom prst="rect">
            <a:avLst/>
          </a:prstGeom>
        </p:spPr>
        <p:txBody>
          <a:bodyPr vert="horz" lIns="94851" tIns="47425" rIns="94851" bIns="4742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173"/>
            <a:ext cx="3170583" cy="482027"/>
          </a:xfrm>
          <a:prstGeom prst="rect">
            <a:avLst/>
          </a:prstGeom>
        </p:spPr>
        <p:txBody>
          <a:bodyPr vert="horz" lIns="94851" tIns="47425" rIns="94851" bIns="47425"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2962" y="9119173"/>
            <a:ext cx="3170583" cy="482027"/>
          </a:xfrm>
          <a:prstGeom prst="rect">
            <a:avLst/>
          </a:prstGeom>
        </p:spPr>
        <p:txBody>
          <a:bodyPr vert="horz" lIns="94851" tIns="47425" rIns="94851" bIns="47425" rtlCol="0" anchor="b"/>
          <a:lstStyle>
            <a:lvl1pPr algn="r">
              <a:defRPr sz="1200"/>
            </a:lvl1pPr>
          </a:lstStyle>
          <a:p>
            <a:fld id="{C392BEC2-39C2-47F3-AA1E-3E033392765D}" type="slidenum">
              <a:rPr lang="en-US" smtClean="0"/>
              <a:t>‹#›</a:t>
            </a:fld>
            <a:endParaRPr lang="en-US" dirty="0"/>
          </a:p>
        </p:txBody>
      </p:sp>
    </p:spTree>
    <p:extLst>
      <p:ext uri="{BB962C8B-B14F-4D97-AF65-F5344CB8AC3E}">
        <p14:creationId xmlns:p14="http://schemas.microsoft.com/office/powerpoint/2010/main" val="3994713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96D21591-AA75-4084-83F6-65E0C864124C}" type="datetimeFigureOut">
              <a:rPr lang="en-US" smtClean="0"/>
              <a:t>9/24/2024</a:t>
            </a:fld>
            <a:endParaRPr lang="en-US" dirty="0"/>
          </a:p>
        </p:txBody>
      </p:sp>
      <p:sp>
        <p:nvSpPr>
          <p:cNvPr id="9" name="Footer Placeholder 4">
            <a:extLst>
              <a:ext uri="{FF2B5EF4-FFF2-40B4-BE49-F238E27FC236}">
                <a16:creationId xmlns:a16="http://schemas.microsoft.com/office/drawing/2014/main" id="{E417CE86-71C0-440C-AB38-C3FCE5D63D2A}"/>
              </a:ext>
            </a:extLst>
          </p:cNvPr>
          <p:cNvSpPr>
            <a:spLocks noGrp="1"/>
          </p:cNvSpPr>
          <p:nvPr>
            <p:ph type="ftr" sz="quarter" idx="3"/>
          </p:nvPr>
        </p:nvSpPr>
        <p:spPr>
          <a:xfrm>
            <a:off x="3028950" y="6356351"/>
            <a:ext cx="49720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A Far From Ordinary Approach To Risk™   |</a:t>
            </a:r>
          </a:p>
        </p:txBody>
      </p:sp>
      <p:sp>
        <p:nvSpPr>
          <p:cNvPr id="10" name="Slide Number Placeholder 5">
            <a:extLst>
              <a:ext uri="{FF2B5EF4-FFF2-40B4-BE49-F238E27FC236}">
                <a16:creationId xmlns:a16="http://schemas.microsoft.com/office/drawing/2014/main" id="{7E179103-629D-40CD-8C7E-2EC1BEBDC33E}"/>
              </a:ext>
            </a:extLst>
          </p:cNvPr>
          <p:cNvSpPr>
            <a:spLocks noGrp="1"/>
          </p:cNvSpPr>
          <p:nvPr>
            <p:ph type="sldNum" sz="quarter" idx="4"/>
          </p:nvPr>
        </p:nvSpPr>
        <p:spPr>
          <a:xfrm>
            <a:off x="8080130" y="6356351"/>
            <a:ext cx="43521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8B58E2-BDFA-4201-8219-722E973BC8FB}" type="slidenum">
              <a:rPr lang="en-US" smtClean="0"/>
              <a:pPr/>
              <a:t>‹#›</a:t>
            </a:fld>
            <a:endParaRPr lang="en-US" dirty="0"/>
          </a:p>
        </p:txBody>
      </p:sp>
    </p:spTree>
    <p:extLst>
      <p:ext uri="{BB962C8B-B14F-4D97-AF65-F5344CB8AC3E}">
        <p14:creationId xmlns:p14="http://schemas.microsoft.com/office/powerpoint/2010/main" val="2992915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96D21591-AA75-4084-83F6-65E0C864124C}" type="datetimeFigureOut">
              <a:rPr lang="en-US" smtClean="0"/>
              <a:t>9/24/2024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BEB8FD-5815-432A-9DEC-3BE1149C8BFC}" type="slidenum">
              <a:rPr lang="en-US" smtClean="0"/>
              <a:t>‹#›</a:t>
            </a:fld>
            <a:endParaRPr lang="en-US" dirty="0"/>
          </a:p>
        </p:txBody>
      </p:sp>
    </p:spTree>
    <p:extLst>
      <p:ext uri="{BB962C8B-B14F-4D97-AF65-F5344CB8AC3E}">
        <p14:creationId xmlns:p14="http://schemas.microsoft.com/office/powerpoint/2010/main" val="2096396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96D21591-AA75-4084-83F6-65E0C864124C}" type="datetimeFigureOut">
              <a:rPr lang="en-US" smtClean="0"/>
              <a:t>9/24/2024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BEB8FD-5815-432A-9DEC-3BE1149C8BFC}" type="slidenum">
              <a:rPr lang="en-US" smtClean="0"/>
              <a:t>‹#›</a:t>
            </a:fld>
            <a:endParaRPr lang="en-US" dirty="0"/>
          </a:p>
        </p:txBody>
      </p:sp>
    </p:spTree>
    <p:extLst>
      <p:ext uri="{BB962C8B-B14F-4D97-AF65-F5344CB8AC3E}">
        <p14:creationId xmlns:p14="http://schemas.microsoft.com/office/powerpoint/2010/main" val="2195793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8" name="Picture 7" descr="Chart, funnel chart&#10;&#10;Description automatically generated">
            <a:extLst>
              <a:ext uri="{FF2B5EF4-FFF2-40B4-BE49-F238E27FC236}">
                <a16:creationId xmlns:a16="http://schemas.microsoft.com/office/drawing/2014/main" id="{F5ED6CA4-7187-6EC2-68FA-6FB6FE66FB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5E890504-A5B2-F300-97BC-AD7D6D8AC507}"/>
              </a:ext>
            </a:extLst>
          </p:cNvPr>
          <p:cNvSpPr>
            <a:spLocks noGrp="1"/>
          </p:cNvSpPr>
          <p:nvPr>
            <p:ph type="title"/>
          </p:nvPr>
        </p:nvSpPr>
        <p:spPr>
          <a:xfrm>
            <a:off x="1819275" y="2223294"/>
            <a:ext cx="6696075" cy="1909762"/>
          </a:xfrm>
        </p:spPr>
        <p:txBody>
          <a:bodyPr anchor="t" anchorCtr="0">
            <a:normAutofit/>
          </a:bodyPr>
          <a:lstStyle>
            <a:lvl1pPr>
              <a:defRPr sz="4050">
                <a:solidFill>
                  <a:schemeClr val="bg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DDC006E1-7AA0-1154-F965-FD7D5F0580E1}"/>
              </a:ext>
            </a:extLst>
          </p:cNvPr>
          <p:cNvSpPr>
            <a:spLocks noGrp="1"/>
          </p:cNvSpPr>
          <p:nvPr>
            <p:ph type="dt" sz="half" idx="10"/>
          </p:nvPr>
        </p:nvSpPr>
        <p:spPr/>
        <p:txBody>
          <a:bodyPr/>
          <a:lstStyle/>
          <a:p>
            <a:fld id="{06CE4786-20D8-4196-8961-6E36FE37F2A9}" type="datetimeFigureOut">
              <a:rPr lang="en-US" smtClean="0"/>
              <a:t>9/24/2024</a:t>
            </a:fld>
            <a:endParaRPr lang="en-US" dirty="0"/>
          </a:p>
        </p:txBody>
      </p:sp>
      <p:sp>
        <p:nvSpPr>
          <p:cNvPr id="5" name="Footer Placeholder 4">
            <a:extLst>
              <a:ext uri="{FF2B5EF4-FFF2-40B4-BE49-F238E27FC236}">
                <a16:creationId xmlns:a16="http://schemas.microsoft.com/office/drawing/2014/main" id="{8EA0227F-15F1-2102-9D2A-5EBFF6D92F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18EBDE3-B8D1-F5C4-35AD-064AA9FBDA41}"/>
              </a:ext>
            </a:extLst>
          </p:cNvPr>
          <p:cNvSpPr>
            <a:spLocks noGrp="1"/>
          </p:cNvSpPr>
          <p:nvPr>
            <p:ph type="sldNum" sz="quarter" idx="12"/>
          </p:nvPr>
        </p:nvSpPr>
        <p:spPr/>
        <p:txBody>
          <a:bodyPr/>
          <a:lstStyle/>
          <a:p>
            <a:fld id="{519BBB10-FA90-405E-A683-A32F4A40C8C5}" type="slidenum">
              <a:rPr lang="en-US" smtClean="0"/>
              <a:t>‹#›</a:t>
            </a:fld>
            <a:endParaRPr lang="en-US" dirty="0"/>
          </a:p>
        </p:txBody>
      </p:sp>
    </p:spTree>
    <p:extLst>
      <p:ext uri="{BB962C8B-B14F-4D97-AF65-F5344CB8AC3E}">
        <p14:creationId xmlns:p14="http://schemas.microsoft.com/office/powerpoint/2010/main" val="3569114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descr="Chart, funnel chart&#10;&#10;Description automatically generated">
            <a:extLst>
              <a:ext uri="{FF2B5EF4-FFF2-40B4-BE49-F238E27FC236}">
                <a16:creationId xmlns:a16="http://schemas.microsoft.com/office/drawing/2014/main" id="{BD4A0DDB-9114-10D5-D21D-45D9AF133F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F3875632-386A-615C-C033-6F56D33CCBF8}"/>
              </a:ext>
            </a:extLst>
          </p:cNvPr>
          <p:cNvSpPr>
            <a:spLocks noGrp="1"/>
          </p:cNvSpPr>
          <p:nvPr>
            <p:ph type="ctrTitle" hasCustomPrompt="1"/>
          </p:nvPr>
        </p:nvSpPr>
        <p:spPr>
          <a:xfrm>
            <a:off x="2847121" y="3737034"/>
            <a:ext cx="5089585" cy="625474"/>
          </a:xfrm>
        </p:spPr>
        <p:txBody>
          <a:bodyPr anchor="t" anchorCtr="0">
            <a:normAutofit/>
          </a:bodyPr>
          <a:lstStyle>
            <a:lvl1pPr algn="l">
              <a:defRPr sz="1350">
                <a:solidFill>
                  <a:schemeClr val="bg1"/>
                </a:solidFill>
                <a:latin typeface="+mn-lt"/>
              </a:defRPr>
            </a:lvl1pPr>
          </a:lstStyle>
          <a:p>
            <a:r>
              <a:rPr lang="en-US" dirty="0"/>
              <a:t>Insert Client Name</a:t>
            </a:r>
          </a:p>
        </p:txBody>
      </p:sp>
      <p:sp>
        <p:nvSpPr>
          <p:cNvPr id="3" name="Subtitle 2">
            <a:extLst>
              <a:ext uri="{FF2B5EF4-FFF2-40B4-BE49-F238E27FC236}">
                <a16:creationId xmlns:a16="http://schemas.microsoft.com/office/drawing/2014/main" id="{2A698731-EC67-E7F8-B96E-A5EC10AADB04}"/>
              </a:ext>
            </a:extLst>
          </p:cNvPr>
          <p:cNvSpPr>
            <a:spLocks noGrp="1"/>
          </p:cNvSpPr>
          <p:nvPr>
            <p:ph type="subTitle" idx="1" hasCustomPrompt="1"/>
          </p:nvPr>
        </p:nvSpPr>
        <p:spPr>
          <a:xfrm>
            <a:off x="2847121" y="4672043"/>
            <a:ext cx="5089585" cy="625474"/>
          </a:xfrm>
        </p:spPr>
        <p:txBody>
          <a:bodyPr>
            <a:normAutofit/>
          </a:bodyPr>
          <a:lstStyle>
            <a:lvl1pPr marL="0" indent="0" algn="l">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GKG Team Member Names</a:t>
            </a:r>
          </a:p>
        </p:txBody>
      </p:sp>
    </p:spTree>
    <p:extLst>
      <p:ext uri="{BB962C8B-B14F-4D97-AF65-F5344CB8AC3E}">
        <p14:creationId xmlns:p14="http://schemas.microsoft.com/office/powerpoint/2010/main" val="1266314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8" name="Picture 7" descr="Chart, funnel chart&#10;&#10;Description automatically generated">
            <a:extLst>
              <a:ext uri="{FF2B5EF4-FFF2-40B4-BE49-F238E27FC236}">
                <a16:creationId xmlns:a16="http://schemas.microsoft.com/office/drawing/2014/main" id="{F5ED6CA4-7187-6EC2-68FA-6FB6FE66FB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5E890504-A5B2-F300-97BC-AD7D6D8AC507}"/>
              </a:ext>
            </a:extLst>
          </p:cNvPr>
          <p:cNvSpPr>
            <a:spLocks noGrp="1"/>
          </p:cNvSpPr>
          <p:nvPr>
            <p:ph type="title"/>
          </p:nvPr>
        </p:nvSpPr>
        <p:spPr>
          <a:xfrm>
            <a:off x="1819275" y="2223294"/>
            <a:ext cx="6696075" cy="1909762"/>
          </a:xfrm>
        </p:spPr>
        <p:txBody>
          <a:bodyPr anchor="t" anchorCtr="0">
            <a:normAutofit/>
          </a:bodyPr>
          <a:lstStyle>
            <a:lvl1pPr>
              <a:defRPr sz="4050">
                <a:solidFill>
                  <a:schemeClr val="bg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DDC006E1-7AA0-1154-F965-FD7D5F0580E1}"/>
              </a:ext>
            </a:extLst>
          </p:cNvPr>
          <p:cNvSpPr>
            <a:spLocks noGrp="1"/>
          </p:cNvSpPr>
          <p:nvPr>
            <p:ph type="dt" sz="half" idx="10"/>
          </p:nvPr>
        </p:nvSpPr>
        <p:spPr/>
        <p:txBody>
          <a:bodyPr/>
          <a:lstStyle/>
          <a:p>
            <a:fld id="{06CE4786-20D8-4196-8961-6E36FE37F2A9}" type="datetimeFigureOut">
              <a:rPr lang="en-US" smtClean="0"/>
              <a:t>9/24/2024</a:t>
            </a:fld>
            <a:endParaRPr lang="en-US" dirty="0"/>
          </a:p>
        </p:txBody>
      </p:sp>
      <p:sp>
        <p:nvSpPr>
          <p:cNvPr id="5" name="Footer Placeholder 4">
            <a:extLst>
              <a:ext uri="{FF2B5EF4-FFF2-40B4-BE49-F238E27FC236}">
                <a16:creationId xmlns:a16="http://schemas.microsoft.com/office/drawing/2014/main" id="{8EA0227F-15F1-2102-9D2A-5EBFF6D92F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18EBDE3-B8D1-F5C4-35AD-064AA9FBDA41}"/>
              </a:ext>
            </a:extLst>
          </p:cNvPr>
          <p:cNvSpPr>
            <a:spLocks noGrp="1"/>
          </p:cNvSpPr>
          <p:nvPr>
            <p:ph type="sldNum" sz="quarter" idx="12"/>
          </p:nvPr>
        </p:nvSpPr>
        <p:spPr/>
        <p:txBody>
          <a:bodyPr/>
          <a:lstStyle/>
          <a:p>
            <a:fld id="{519BBB10-FA90-405E-A683-A32F4A40C8C5}" type="slidenum">
              <a:rPr lang="en-US" smtClean="0"/>
              <a:t>‹#›</a:t>
            </a:fld>
            <a:endParaRPr lang="en-US" dirty="0"/>
          </a:p>
        </p:txBody>
      </p:sp>
    </p:spTree>
    <p:extLst>
      <p:ext uri="{BB962C8B-B14F-4D97-AF65-F5344CB8AC3E}">
        <p14:creationId xmlns:p14="http://schemas.microsoft.com/office/powerpoint/2010/main" val="1255912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ddendum">
    <p:spTree>
      <p:nvGrpSpPr>
        <p:cNvPr id="1" name=""/>
        <p:cNvGrpSpPr/>
        <p:nvPr/>
      </p:nvGrpSpPr>
      <p:grpSpPr>
        <a:xfrm>
          <a:off x="0" y="0"/>
          <a:ext cx="0" cy="0"/>
          <a:chOff x="0" y="0"/>
          <a:chExt cx="0" cy="0"/>
        </a:xfrm>
      </p:grpSpPr>
      <p:pic>
        <p:nvPicPr>
          <p:cNvPr id="7" name="Picture 6" descr="A picture containing graphical user interface&#10;&#10;Description automatically generated">
            <a:extLst>
              <a:ext uri="{FF2B5EF4-FFF2-40B4-BE49-F238E27FC236}">
                <a16:creationId xmlns:a16="http://schemas.microsoft.com/office/drawing/2014/main" id="{662E1C79-989F-55B4-2079-B187E38CB0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Date Placeholder 3">
            <a:extLst>
              <a:ext uri="{FF2B5EF4-FFF2-40B4-BE49-F238E27FC236}">
                <a16:creationId xmlns:a16="http://schemas.microsoft.com/office/drawing/2014/main" id="{DDC006E1-7AA0-1154-F965-FD7D5F0580E1}"/>
              </a:ext>
            </a:extLst>
          </p:cNvPr>
          <p:cNvSpPr>
            <a:spLocks noGrp="1"/>
          </p:cNvSpPr>
          <p:nvPr>
            <p:ph type="dt" sz="half" idx="10"/>
          </p:nvPr>
        </p:nvSpPr>
        <p:spPr/>
        <p:txBody>
          <a:bodyPr/>
          <a:lstStyle/>
          <a:p>
            <a:fld id="{06CE4786-20D8-4196-8961-6E36FE37F2A9}" type="datetimeFigureOut">
              <a:rPr lang="en-US" smtClean="0"/>
              <a:t>9/24/2024</a:t>
            </a:fld>
            <a:endParaRPr lang="en-US" dirty="0"/>
          </a:p>
        </p:txBody>
      </p:sp>
      <p:sp>
        <p:nvSpPr>
          <p:cNvPr id="5" name="Footer Placeholder 4">
            <a:extLst>
              <a:ext uri="{FF2B5EF4-FFF2-40B4-BE49-F238E27FC236}">
                <a16:creationId xmlns:a16="http://schemas.microsoft.com/office/drawing/2014/main" id="{8EA0227F-15F1-2102-9D2A-5EBFF6D92F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18EBDE3-B8D1-F5C4-35AD-064AA9FBDA41}"/>
              </a:ext>
            </a:extLst>
          </p:cNvPr>
          <p:cNvSpPr>
            <a:spLocks noGrp="1"/>
          </p:cNvSpPr>
          <p:nvPr>
            <p:ph type="sldNum" sz="quarter" idx="12"/>
          </p:nvPr>
        </p:nvSpPr>
        <p:spPr/>
        <p:txBody>
          <a:bodyPr/>
          <a:lstStyle/>
          <a:p>
            <a:fld id="{519BBB10-FA90-405E-A683-A32F4A40C8C5}" type="slidenum">
              <a:rPr lang="en-US" smtClean="0"/>
              <a:t>‹#›</a:t>
            </a:fld>
            <a:endParaRPr lang="en-US" dirty="0"/>
          </a:p>
        </p:txBody>
      </p:sp>
    </p:spTree>
    <p:extLst>
      <p:ext uri="{BB962C8B-B14F-4D97-AF65-F5344CB8AC3E}">
        <p14:creationId xmlns:p14="http://schemas.microsoft.com/office/powerpoint/2010/main" val="788563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0" name="Picture 9" descr="Shape&#10;&#10;Description automatically generated with medium confidence">
            <a:extLst>
              <a:ext uri="{FF2B5EF4-FFF2-40B4-BE49-F238E27FC236}">
                <a16:creationId xmlns:a16="http://schemas.microsoft.com/office/drawing/2014/main" id="{19A8D724-19F4-E0BD-03B1-FB08D695E0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Date Placeholder 2">
            <a:extLst>
              <a:ext uri="{FF2B5EF4-FFF2-40B4-BE49-F238E27FC236}">
                <a16:creationId xmlns:a16="http://schemas.microsoft.com/office/drawing/2014/main" id="{F7000DC3-15DB-EB84-2E81-CD80C60C722A}"/>
              </a:ext>
            </a:extLst>
          </p:cNvPr>
          <p:cNvSpPr>
            <a:spLocks noGrp="1"/>
          </p:cNvSpPr>
          <p:nvPr>
            <p:ph type="dt" sz="half" idx="10"/>
          </p:nvPr>
        </p:nvSpPr>
        <p:spPr/>
        <p:txBody>
          <a:bodyPr/>
          <a:lstStyle/>
          <a:p>
            <a:fld id="{06CE4786-20D8-4196-8961-6E36FE37F2A9}" type="datetimeFigureOut">
              <a:rPr lang="en-US" smtClean="0"/>
              <a:t>9/24/2024</a:t>
            </a:fld>
            <a:endParaRPr lang="en-US" dirty="0"/>
          </a:p>
        </p:txBody>
      </p:sp>
      <p:sp>
        <p:nvSpPr>
          <p:cNvPr id="4" name="Footer Placeholder 3">
            <a:extLst>
              <a:ext uri="{FF2B5EF4-FFF2-40B4-BE49-F238E27FC236}">
                <a16:creationId xmlns:a16="http://schemas.microsoft.com/office/drawing/2014/main" id="{B5DC8674-2BFC-B7F8-F4F7-CBCBF74CE00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BC45D83-84D6-FF86-2F0D-AA2A8CE9DEB7}"/>
              </a:ext>
            </a:extLst>
          </p:cNvPr>
          <p:cNvSpPr>
            <a:spLocks noGrp="1"/>
          </p:cNvSpPr>
          <p:nvPr>
            <p:ph type="sldNum" sz="quarter" idx="12"/>
          </p:nvPr>
        </p:nvSpPr>
        <p:spPr/>
        <p:txBody>
          <a:bodyPr/>
          <a:lstStyle/>
          <a:p>
            <a:fld id="{519BBB10-FA90-405E-A683-A32F4A40C8C5}" type="slidenum">
              <a:rPr lang="en-US" smtClean="0"/>
              <a:t>‹#›</a:t>
            </a:fld>
            <a:endParaRPr lang="en-US" dirty="0"/>
          </a:p>
        </p:txBody>
      </p:sp>
      <p:sp>
        <p:nvSpPr>
          <p:cNvPr id="8" name="Content Placeholder 2">
            <a:extLst>
              <a:ext uri="{FF2B5EF4-FFF2-40B4-BE49-F238E27FC236}">
                <a16:creationId xmlns:a16="http://schemas.microsoft.com/office/drawing/2014/main" id="{ACB36E7C-1AB7-9C4F-4E26-2A3B83424092}"/>
              </a:ext>
            </a:extLst>
          </p:cNvPr>
          <p:cNvSpPr>
            <a:spLocks noGrp="1"/>
          </p:cNvSpPr>
          <p:nvPr>
            <p:ph idx="1"/>
          </p:nvPr>
        </p:nvSpPr>
        <p:spPr>
          <a:xfrm>
            <a:off x="504645" y="1009291"/>
            <a:ext cx="5551099" cy="496968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65497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A54103D9-34E9-69AB-F4FD-1C957482C3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25D41C60-A1F0-3F5F-C6AB-84F030AA366D}"/>
              </a:ext>
            </a:extLst>
          </p:cNvPr>
          <p:cNvSpPr>
            <a:spLocks noGrp="1"/>
          </p:cNvSpPr>
          <p:nvPr>
            <p:ph type="title"/>
          </p:nvPr>
        </p:nvSpPr>
        <p:spPr>
          <a:xfrm>
            <a:off x="571500" y="765176"/>
            <a:ext cx="78867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3DD56B72-8F93-F6E2-682B-B376DA2E366F}"/>
              </a:ext>
            </a:extLst>
          </p:cNvPr>
          <p:cNvSpPr>
            <a:spLocks noGrp="1"/>
          </p:cNvSpPr>
          <p:nvPr>
            <p:ph idx="1"/>
          </p:nvPr>
        </p:nvSpPr>
        <p:spPr>
          <a:xfrm>
            <a:off x="571500" y="2235200"/>
            <a:ext cx="7886700" cy="39766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9B4CBF4-A807-B579-3D5F-6A2A1DB803BC}"/>
              </a:ext>
            </a:extLst>
          </p:cNvPr>
          <p:cNvSpPr>
            <a:spLocks noGrp="1"/>
          </p:cNvSpPr>
          <p:nvPr>
            <p:ph type="dt" sz="half" idx="10"/>
          </p:nvPr>
        </p:nvSpPr>
        <p:spPr/>
        <p:txBody>
          <a:bodyPr/>
          <a:lstStyle/>
          <a:p>
            <a:fld id="{06CE4786-20D8-4196-8961-6E36FE37F2A9}" type="datetimeFigureOut">
              <a:rPr lang="en-US" smtClean="0"/>
              <a:t>9/24/2024</a:t>
            </a:fld>
            <a:endParaRPr lang="en-US" dirty="0"/>
          </a:p>
        </p:txBody>
      </p:sp>
      <p:sp>
        <p:nvSpPr>
          <p:cNvPr id="5" name="Footer Placeholder 4">
            <a:extLst>
              <a:ext uri="{FF2B5EF4-FFF2-40B4-BE49-F238E27FC236}">
                <a16:creationId xmlns:a16="http://schemas.microsoft.com/office/drawing/2014/main" id="{5051F4E7-A449-E134-81F2-EFC75FC0294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1B88609-921A-0A03-0C4F-DD313003B41A}"/>
              </a:ext>
            </a:extLst>
          </p:cNvPr>
          <p:cNvSpPr>
            <a:spLocks noGrp="1"/>
          </p:cNvSpPr>
          <p:nvPr>
            <p:ph type="sldNum" sz="quarter" idx="12"/>
          </p:nvPr>
        </p:nvSpPr>
        <p:spPr/>
        <p:txBody>
          <a:bodyPr/>
          <a:lstStyle/>
          <a:p>
            <a:fld id="{519BBB10-FA90-405E-A683-A32F4A40C8C5}" type="slidenum">
              <a:rPr lang="en-US" smtClean="0"/>
              <a:t>‹#›</a:t>
            </a:fld>
            <a:endParaRPr lang="en-US" dirty="0"/>
          </a:p>
        </p:txBody>
      </p:sp>
    </p:spTree>
    <p:extLst>
      <p:ext uri="{BB962C8B-B14F-4D97-AF65-F5344CB8AC3E}">
        <p14:creationId xmlns:p14="http://schemas.microsoft.com/office/powerpoint/2010/main" val="15191415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A1774C95-20D5-ABAF-D689-817AFCB88E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C4CA78F9-7861-EA89-A871-DF24003BFA4E}"/>
              </a:ext>
            </a:extLst>
          </p:cNvPr>
          <p:cNvSpPr>
            <a:spLocks noGrp="1"/>
          </p:cNvSpPr>
          <p:nvPr>
            <p:ph type="title"/>
          </p:nvPr>
        </p:nvSpPr>
        <p:spPr>
          <a:xfrm>
            <a:off x="628650" y="828676"/>
            <a:ext cx="7886700" cy="862013"/>
          </a:xfrm>
        </p:spPr>
        <p:txBody>
          <a:bodyPr anchor="t" anchorCtr="0"/>
          <a:lstStyle/>
          <a:p>
            <a:r>
              <a:rPr lang="en-US" dirty="0"/>
              <a:t>Click to edit Master title style</a:t>
            </a:r>
          </a:p>
        </p:txBody>
      </p:sp>
      <p:sp>
        <p:nvSpPr>
          <p:cNvPr id="3" name="Content Placeholder 2">
            <a:extLst>
              <a:ext uri="{FF2B5EF4-FFF2-40B4-BE49-F238E27FC236}">
                <a16:creationId xmlns:a16="http://schemas.microsoft.com/office/drawing/2014/main" id="{B5E5F64F-32BF-2804-B347-7A421A8D3942}"/>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DACFD44-873E-A075-D3D9-A1DB32ABD868}"/>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3473556-631B-B59F-84F8-160EEBECA62E}"/>
              </a:ext>
            </a:extLst>
          </p:cNvPr>
          <p:cNvSpPr>
            <a:spLocks noGrp="1"/>
          </p:cNvSpPr>
          <p:nvPr>
            <p:ph type="dt" sz="half" idx="10"/>
          </p:nvPr>
        </p:nvSpPr>
        <p:spPr/>
        <p:txBody>
          <a:bodyPr/>
          <a:lstStyle/>
          <a:p>
            <a:fld id="{06CE4786-20D8-4196-8961-6E36FE37F2A9}" type="datetimeFigureOut">
              <a:rPr lang="en-US" smtClean="0"/>
              <a:t>9/24/2024</a:t>
            </a:fld>
            <a:endParaRPr lang="en-US" dirty="0"/>
          </a:p>
        </p:txBody>
      </p:sp>
      <p:sp>
        <p:nvSpPr>
          <p:cNvPr id="6" name="Footer Placeholder 5">
            <a:extLst>
              <a:ext uri="{FF2B5EF4-FFF2-40B4-BE49-F238E27FC236}">
                <a16:creationId xmlns:a16="http://schemas.microsoft.com/office/drawing/2014/main" id="{0819BD99-3BFC-2C2E-A5C5-B127C224BF3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F665E30-9E13-ADA6-565D-3DB392ED9DE8}"/>
              </a:ext>
            </a:extLst>
          </p:cNvPr>
          <p:cNvSpPr>
            <a:spLocks noGrp="1"/>
          </p:cNvSpPr>
          <p:nvPr>
            <p:ph type="sldNum" sz="quarter" idx="12"/>
          </p:nvPr>
        </p:nvSpPr>
        <p:spPr/>
        <p:txBody>
          <a:bodyPr/>
          <a:lstStyle/>
          <a:p>
            <a:fld id="{519BBB10-FA90-405E-A683-A32F4A40C8C5}" type="slidenum">
              <a:rPr lang="en-US" smtClean="0"/>
              <a:t>‹#›</a:t>
            </a:fld>
            <a:endParaRPr lang="en-US" dirty="0"/>
          </a:p>
        </p:txBody>
      </p:sp>
    </p:spTree>
    <p:extLst>
      <p:ext uri="{BB962C8B-B14F-4D97-AF65-F5344CB8AC3E}">
        <p14:creationId xmlns:p14="http://schemas.microsoft.com/office/powerpoint/2010/main" val="37007828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80656143-8E9B-D3C9-2B4D-9B8291207F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Title 1">
            <a:extLst>
              <a:ext uri="{FF2B5EF4-FFF2-40B4-BE49-F238E27FC236}">
                <a16:creationId xmlns:a16="http://schemas.microsoft.com/office/drawing/2014/main" id="{6930E824-2DF3-D8DF-392C-B5FB240CEB89}"/>
              </a:ext>
            </a:extLst>
          </p:cNvPr>
          <p:cNvSpPr>
            <a:spLocks noGrp="1"/>
          </p:cNvSpPr>
          <p:nvPr>
            <p:ph type="title"/>
          </p:nvPr>
        </p:nvSpPr>
        <p:spPr>
          <a:xfrm>
            <a:off x="628650" y="828676"/>
            <a:ext cx="7886700" cy="862013"/>
          </a:xfrm>
        </p:spPr>
        <p:txBody>
          <a:bodyPr anchor="t" anchorCtr="0"/>
          <a:lstStyle/>
          <a:p>
            <a:r>
              <a:rPr lang="en-US" dirty="0"/>
              <a:t>Click to edit Master title style</a:t>
            </a:r>
          </a:p>
        </p:txBody>
      </p:sp>
      <p:sp>
        <p:nvSpPr>
          <p:cNvPr id="3" name="Text Placeholder 2">
            <a:extLst>
              <a:ext uri="{FF2B5EF4-FFF2-40B4-BE49-F238E27FC236}">
                <a16:creationId xmlns:a16="http://schemas.microsoft.com/office/drawing/2014/main" id="{0B5FAE08-6210-815E-1C43-436BEFEC7622}"/>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744416A-1B19-C510-DACD-8611F1726119}"/>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3848132-8F74-465F-B4DB-ACF54226AA4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53DF8A1-EE87-313D-D54C-2B4C26F9189C}"/>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802D38F-C44B-DA14-0B53-C1D0A316C8BA}"/>
              </a:ext>
            </a:extLst>
          </p:cNvPr>
          <p:cNvSpPr>
            <a:spLocks noGrp="1"/>
          </p:cNvSpPr>
          <p:nvPr>
            <p:ph type="dt" sz="half" idx="10"/>
          </p:nvPr>
        </p:nvSpPr>
        <p:spPr/>
        <p:txBody>
          <a:bodyPr/>
          <a:lstStyle/>
          <a:p>
            <a:fld id="{06CE4786-20D8-4196-8961-6E36FE37F2A9}" type="datetimeFigureOut">
              <a:rPr lang="en-US" smtClean="0"/>
              <a:t>9/24/2024</a:t>
            </a:fld>
            <a:endParaRPr lang="en-US" dirty="0"/>
          </a:p>
        </p:txBody>
      </p:sp>
      <p:sp>
        <p:nvSpPr>
          <p:cNvPr id="8" name="Footer Placeholder 7">
            <a:extLst>
              <a:ext uri="{FF2B5EF4-FFF2-40B4-BE49-F238E27FC236}">
                <a16:creationId xmlns:a16="http://schemas.microsoft.com/office/drawing/2014/main" id="{E3107C37-56F8-D346-2888-BEBFEA817D5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BFBA388-E9C5-16E0-AF44-D3287EA20186}"/>
              </a:ext>
            </a:extLst>
          </p:cNvPr>
          <p:cNvSpPr>
            <a:spLocks noGrp="1"/>
          </p:cNvSpPr>
          <p:nvPr>
            <p:ph type="sldNum" sz="quarter" idx="12"/>
          </p:nvPr>
        </p:nvSpPr>
        <p:spPr/>
        <p:txBody>
          <a:bodyPr/>
          <a:lstStyle/>
          <a:p>
            <a:fld id="{519BBB10-FA90-405E-A683-A32F4A40C8C5}" type="slidenum">
              <a:rPr lang="en-US" smtClean="0"/>
              <a:t>‹#›</a:t>
            </a:fld>
            <a:endParaRPr lang="en-US" dirty="0"/>
          </a:p>
        </p:txBody>
      </p:sp>
    </p:spTree>
    <p:extLst>
      <p:ext uri="{BB962C8B-B14F-4D97-AF65-F5344CB8AC3E}">
        <p14:creationId xmlns:p14="http://schemas.microsoft.com/office/powerpoint/2010/main" val="94675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b="1">
                <a:solidFill>
                  <a:schemeClr val="bg2"/>
                </a:solidFill>
                <a:latin typeface="ITC Officina Sans Std Book" panose="00000500000000000000" pitchFamily="50"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96D21591-AA75-4084-83F6-65E0C864124C}" type="datetimeFigureOut">
              <a:rPr lang="en-US" smtClean="0"/>
              <a:t>9/24/2024</a:t>
            </a:fld>
            <a:endParaRPr lang="en-US" dirty="0"/>
          </a:p>
        </p:txBody>
      </p:sp>
      <p:sp>
        <p:nvSpPr>
          <p:cNvPr id="9" name="Footer Placeholder 4">
            <a:extLst>
              <a:ext uri="{FF2B5EF4-FFF2-40B4-BE49-F238E27FC236}">
                <a16:creationId xmlns:a16="http://schemas.microsoft.com/office/drawing/2014/main" id="{7C8EE13F-AEC9-451B-A6F7-0C48489DCF69}"/>
              </a:ext>
            </a:extLst>
          </p:cNvPr>
          <p:cNvSpPr>
            <a:spLocks noGrp="1"/>
          </p:cNvSpPr>
          <p:nvPr>
            <p:ph type="ftr" sz="quarter" idx="3"/>
          </p:nvPr>
        </p:nvSpPr>
        <p:spPr>
          <a:xfrm>
            <a:off x="3028950" y="6356351"/>
            <a:ext cx="49720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A Far From Ordinary Approach To Risk™   |</a:t>
            </a:r>
          </a:p>
        </p:txBody>
      </p:sp>
      <p:sp>
        <p:nvSpPr>
          <p:cNvPr id="10" name="Slide Number Placeholder 5">
            <a:extLst>
              <a:ext uri="{FF2B5EF4-FFF2-40B4-BE49-F238E27FC236}">
                <a16:creationId xmlns:a16="http://schemas.microsoft.com/office/drawing/2014/main" id="{43F57D9D-3C22-45E5-B36B-5760E84F460A}"/>
              </a:ext>
            </a:extLst>
          </p:cNvPr>
          <p:cNvSpPr>
            <a:spLocks noGrp="1"/>
          </p:cNvSpPr>
          <p:nvPr>
            <p:ph type="sldNum" sz="quarter" idx="4"/>
          </p:nvPr>
        </p:nvSpPr>
        <p:spPr>
          <a:xfrm>
            <a:off x="8080130" y="6356351"/>
            <a:ext cx="43521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8B58E2-BDFA-4201-8219-722E973BC8FB}" type="slidenum">
              <a:rPr lang="en-US" smtClean="0"/>
              <a:pPr/>
              <a:t>‹#›</a:t>
            </a:fld>
            <a:endParaRPr lang="en-US" dirty="0"/>
          </a:p>
        </p:txBody>
      </p:sp>
    </p:spTree>
    <p:extLst>
      <p:ext uri="{BB962C8B-B14F-4D97-AF65-F5344CB8AC3E}">
        <p14:creationId xmlns:p14="http://schemas.microsoft.com/office/powerpoint/2010/main" val="38470389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A picture containing background pattern&#10;&#10;Description automatically generated">
            <a:extLst>
              <a:ext uri="{FF2B5EF4-FFF2-40B4-BE49-F238E27FC236}">
                <a16:creationId xmlns:a16="http://schemas.microsoft.com/office/drawing/2014/main" id="{30843D54-6037-9EED-B507-BA6A279EA4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AE9FC82A-FDF9-1F3B-3E98-BA328A0371ED}"/>
              </a:ext>
            </a:extLst>
          </p:cNvPr>
          <p:cNvSpPr>
            <a:spLocks noGrp="1"/>
          </p:cNvSpPr>
          <p:nvPr>
            <p:ph type="title"/>
          </p:nvPr>
        </p:nvSpPr>
        <p:spPr>
          <a:xfrm>
            <a:off x="528638" y="841375"/>
            <a:ext cx="5393531" cy="3835400"/>
          </a:xfrm>
        </p:spPr>
        <p:txBody>
          <a:bodyPr anchor="t" anchorCtr="0"/>
          <a:lstStyle/>
          <a:p>
            <a:r>
              <a:rPr lang="en-US" dirty="0"/>
              <a:t>Click to edit Master title style</a:t>
            </a:r>
          </a:p>
        </p:txBody>
      </p:sp>
      <p:sp>
        <p:nvSpPr>
          <p:cNvPr id="3" name="Date Placeholder 2">
            <a:extLst>
              <a:ext uri="{FF2B5EF4-FFF2-40B4-BE49-F238E27FC236}">
                <a16:creationId xmlns:a16="http://schemas.microsoft.com/office/drawing/2014/main" id="{2A43C9E0-61F4-A05E-F554-0B300DBBEF4A}"/>
              </a:ext>
            </a:extLst>
          </p:cNvPr>
          <p:cNvSpPr>
            <a:spLocks noGrp="1"/>
          </p:cNvSpPr>
          <p:nvPr>
            <p:ph type="dt" sz="half" idx="10"/>
          </p:nvPr>
        </p:nvSpPr>
        <p:spPr/>
        <p:txBody>
          <a:bodyPr/>
          <a:lstStyle/>
          <a:p>
            <a:fld id="{06CE4786-20D8-4196-8961-6E36FE37F2A9}" type="datetimeFigureOut">
              <a:rPr lang="en-US" smtClean="0"/>
              <a:t>9/24/2024</a:t>
            </a:fld>
            <a:endParaRPr lang="en-US" dirty="0"/>
          </a:p>
        </p:txBody>
      </p:sp>
      <p:sp>
        <p:nvSpPr>
          <p:cNvPr id="4" name="Footer Placeholder 3">
            <a:extLst>
              <a:ext uri="{FF2B5EF4-FFF2-40B4-BE49-F238E27FC236}">
                <a16:creationId xmlns:a16="http://schemas.microsoft.com/office/drawing/2014/main" id="{A3ED5466-C09C-799C-9DF4-BD0CCB1F2B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6490330-6AB2-4624-35EE-5C445F088365}"/>
              </a:ext>
            </a:extLst>
          </p:cNvPr>
          <p:cNvSpPr>
            <a:spLocks noGrp="1"/>
          </p:cNvSpPr>
          <p:nvPr>
            <p:ph type="sldNum" sz="quarter" idx="12"/>
          </p:nvPr>
        </p:nvSpPr>
        <p:spPr/>
        <p:txBody>
          <a:bodyPr/>
          <a:lstStyle/>
          <a:p>
            <a:fld id="{519BBB10-FA90-405E-A683-A32F4A40C8C5}" type="slidenum">
              <a:rPr lang="en-US" smtClean="0"/>
              <a:t>‹#›</a:t>
            </a:fld>
            <a:endParaRPr lang="en-US" dirty="0"/>
          </a:p>
        </p:txBody>
      </p:sp>
    </p:spTree>
    <p:extLst>
      <p:ext uri="{BB962C8B-B14F-4D97-AF65-F5344CB8AC3E}">
        <p14:creationId xmlns:p14="http://schemas.microsoft.com/office/powerpoint/2010/main" val="37185210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1">
    <p:spTree>
      <p:nvGrpSpPr>
        <p:cNvPr id="1" name=""/>
        <p:cNvGrpSpPr/>
        <p:nvPr/>
      </p:nvGrpSpPr>
      <p:grpSpPr>
        <a:xfrm>
          <a:off x="0" y="0"/>
          <a:ext cx="0" cy="0"/>
          <a:chOff x="0" y="0"/>
          <a:chExt cx="0" cy="0"/>
        </a:xfrm>
      </p:grpSpPr>
      <p:pic>
        <p:nvPicPr>
          <p:cNvPr id="2" name="Picture 1" descr="A picture containing shape&#10;&#10;Description automatically generated">
            <a:extLst>
              <a:ext uri="{FF2B5EF4-FFF2-40B4-BE49-F238E27FC236}">
                <a16:creationId xmlns:a16="http://schemas.microsoft.com/office/drawing/2014/main" id="{56D9E635-EDC5-51E4-7A7B-CFC1F01314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Date Placeholder 2">
            <a:extLst>
              <a:ext uri="{FF2B5EF4-FFF2-40B4-BE49-F238E27FC236}">
                <a16:creationId xmlns:a16="http://schemas.microsoft.com/office/drawing/2014/main" id="{2A43C9E0-61F4-A05E-F554-0B300DBBEF4A}"/>
              </a:ext>
            </a:extLst>
          </p:cNvPr>
          <p:cNvSpPr>
            <a:spLocks noGrp="1"/>
          </p:cNvSpPr>
          <p:nvPr>
            <p:ph type="dt" sz="half" idx="10"/>
          </p:nvPr>
        </p:nvSpPr>
        <p:spPr/>
        <p:txBody>
          <a:bodyPr/>
          <a:lstStyle/>
          <a:p>
            <a:fld id="{06CE4786-20D8-4196-8961-6E36FE37F2A9}" type="datetimeFigureOut">
              <a:rPr lang="en-US" smtClean="0"/>
              <a:t>9/24/2024</a:t>
            </a:fld>
            <a:endParaRPr lang="en-US" dirty="0"/>
          </a:p>
        </p:txBody>
      </p:sp>
      <p:sp>
        <p:nvSpPr>
          <p:cNvPr id="4" name="Footer Placeholder 3">
            <a:extLst>
              <a:ext uri="{FF2B5EF4-FFF2-40B4-BE49-F238E27FC236}">
                <a16:creationId xmlns:a16="http://schemas.microsoft.com/office/drawing/2014/main" id="{A3ED5466-C09C-799C-9DF4-BD0CCB1F2B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6490330-6AB2-4624-35EE-5C445F088365}"/>
              </a:ext>
            </a:extLst>
          </p:cNvPr>
          <p:cNvSpPr>
            <a:spLocks noGrp="1"/>
          </p:cNvSpPr>
          <p:nvPr>
            <p:ph type="sldNum" sz="quarter" idx="12"/>
          </p:nvPr>
        </p:nvSpPr>
        <p:spPr/>
        <p:txBody>
          <a:bodyPr/>
          <a:lstStyle/>
          <a:p>
            <a:fld id="{519BBB10-FA90-405E-A683-A32F4A40C8C5}" type="slidenum">
              <a:rPr lang="en-US" smtClean="0"/>
              <a:t>‹#›</a:t>
            </a:fld>
            <a:endParaRPr lang="en-US" dirty="0"/>
          </a:p>
        </p:txBody>
      </p:sp>
    </p:spTree>
    <p:extLst>
      <p:ext uri="{BB962C8B-B14F-4D97-AF65-F5344CB8AC3E}">
        <p14:creationId xmlns:p14="http://schemas.microsoft.com/office/powerpoint/2010/main" val="812845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2">
    <p:spTree>
      <p:nvGrpSpPr>
        <p:cNvPr id="1" name=""/>
        <p:cNvGrpSpPr/>
        <p:nvPr/>
      </p:nvGrpSpPr>
      <p:grpSpPr>
        <a:xfrm>
          <a:off x="0" y="0"/>
          <a:ext cx="0" cy="0"/>
          <a:chOff x="0" y="0"/>
          <a:chExt cx="0" cy="0"/>
        </a:xfrm>
      </p:grpSpPr>
      <p:pic>
        <p:nvPicPr>
          <p:cNvPr id="7" name="Picture 6" descr="A picture containing background pattern&#10;&#10;Description automatically generated">
            <a:extLst>
              <a:ext uri="{FF2B5EF4-FFF2-40B4-BE49-F238E27FC236}">
                <a16:creationId xmlns:a16="http://schemas.microsoft.com/office/drawing/2014/main" id="{30843D54-6037-9EED-B507-BA6A279EA4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Date Placeholder 2">
            <a:extLst>
              <a:ext uri="{FF2B5EF4-FFF2-40B4-BE49-F238E27FC236}">
                <a16:creationId xmlns:a16="http://schemas.microsoft.com/office/drawing/2014/main" id="{2A43C9E0-61F4-A05E-F554-0B300DBBEF4A}"/>
              </a:ext>
            </a:extLst>
          </p:cNvPr>
          <p:cNvSpPr>
            <a:spLocks noGrp="1"/>
          </p:cNvSpPr>
          <p:nvPr>
            <p:ph type="dt" sz="half" idx="10"/>
          </p:nvPr>
        </p:nvSpPr>
        <p:spPr/>
        <p:txBody>
          <a:bodyPr/>
          <a:lstStyle/>
          <a:p>
            <a:fld id="{06CE4786-20D8-4196-8961-6E36FE37F2A9}" type="datetimeFigureOut">
              <a:rPr lang="en-US" smtClean="0"/>
              <a:t>9/24/2024</a:t>
            </a:fld>
            <a:endParaRPr lang="en-US" dirty="0"/>
          </a:p>
        </p:txBody>
      </p:sp>
      <p:sp>
        <p:nvSpPr>
          <p:cNvPr id="4" name="Footer Placeholder 3">
            <a:extLst>
              <a:ext uri="{FF2B5EF4-FFF2-40B4-BE49-F238E27FC236}">
                <a16:creationId xmlns:a16="http://schemas.microsoft.com/office/drawing/2014/main" id="{A3ED5466-C09C-799C-9DF4-BD0CCB1F2B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6490330-6AB2-4624-35EE-5C445F088365}"/>
              </a:ext>
            </a:extLst>
          </p:cNvPr>
          <p:cNvSpPr>
            <a:spLocks noGrp="1"/>
          </p:cNvSpPr>
          <p:nvPr>
            <p:ph type="sldNum" sz="quarter" idx="12"/>
          </p:nvPr>
        </p:nvSpPr>
        <p:spPr/>
        <p:txBody>
          <a:bodyPr/>
          <a:lstStyle/>
          <a:p>
            <a:fld id="{519BBB10-FA90-405E-A683-A32F4A40C8C5}" type="slidenum">
              <a:rPr lang="en-US" smtClean="0"/>
              <a:t>‹#›</a:t>
            </a:fld>
            <a:endParaRPr lang="en-US" dirty="0"/>
          </a:p>
        </p:txBody>
      </p:sp>
    </p:spTree>
    <p:extLst>
      <p:ext uri="{BB962C8B-B14F-4D97-AF65-F5344CB8AC3E}">
        <p14:creationId xmlns:p14="http://schemas.microsoft.com/office/powerpoint/2010/main" val="8859327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ensation Transparency">
    <p:spTree>
      <p:nvGrpSpPr>
        <p:cNvPr id="1" name=""/>
        <p:cNvGrpSpPr/>
        <p:nvPr/>
      </p:nvGrpSpPr>
      <p:grpSpPr>
        <a:xfrm>
          <a:off x="0" y="0"/>
          <a:ext cx="0" cy="0"/>
          <a:chOff x="0" y="0"/>
          <a:chExt cx="0" cy="0"/>
        </a:xfrm>
      </p:grpSpPr>
      <p:pic>
        <p:nvPicPr>
          <p:cNvPr id="6" name="Picture 5" descr="Graphical user interface, application&#10;&#10;Description automatically generated">
            <a:extLst>
              <a:ext uri="{FF2B5EF4-FFF2-40B4-BE49-F238E27FC236}">
                <a16:creationId xmlns:a16="http://schemas.microsoft.com/office/drawing/2014/main" id="{6027ECA7-51C9-51DF-2D4D-364F5A7A2C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7" name="Picture 6">
            <a:extLst>
              <a:ext uri="{FF2B5EF4-FFF2-40B4-BE49-F238E27FC236}">
                <a16:creationId xmlns:a16="http://schemas.microsoft.com/office/drawing/2014/main" id="{BE48693A-7FDA-7FBA-0401-94F18877BF24}"/>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650082" y="4419601"/>
            <a:ext cx="685324" cy="923925"/>
          </a:xfrm>
          <a:prstGeom prst="rect">
            <a:avLst/>
          </a:prstGeom>
        </p:spPr>
      </p:pic>
      <p:sp>
        <p:nvSpPr>
          <p:cNvPr id="8" name="Content Placeholder 4">
            <a:extLst>
              <a:ext uri="{FF2B5EF4-FFF2-40B4-BE49-F238E27FC236}">
                <a16:creationId xmlns:a16="http://schemas.microsoft.com/office/drawing/2014/main" id="{B6C8B73C-84A9-9F03-438F-46E2E2A234AC}"/>
              </a:ext>
            </a:extLst>
          </p:cNvPr>
          <p:cNvSpPr txBox="1">
            <a:spLocks/>
          </p:cNvSpPr>
          <p:nvPr userDrawn="1"/>
        </p:nvSpPr>
        <p:spPr>
          <a:xfrm>
            <a:off x="578643" y="1352550"/>
            <a:ext cx="8293894" cy="73152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Calibri Light" panose="020F0302020204030204" pitchFamily="34" charset="0"/>
                <a:ea typeface="+mn-ea"/>
                <a:cs typeface="Calibri Light" panose="020F030202020403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spcAft>
                <a:spcPts val="900"/>
              </a:spcAft>
              <a:buNone/>
            </a:pPr>
            <a:endParaRPr lang="en-US" sz="788" dirty="0"/>
          </a:p>
          <a:p>
            <a:pPr marL="0" indent="0" algn="just">
              <a:spcBef>
                <a:spcPts val="0"/>
              </a:spcBef>
              <a:spcAft>
                <a:spcPts val="900"/>
              </a:spcAft>
              <a:buNone/>
            </a:pPr>
            <a:endParaRPr lang="en-US" sz="788" b="1" dirty="0"/>
          </a:p>
          <a:p>
            <a:pPr marL="0" indent="0" algn="just">
              <a:spcBef>
                <a:spcPts val="0"/>
              </a:spcBef>
              <a:spcAft>
                <a:spcPts val="900"/>
              </a:spcAft>
              <a:buNone/>
            </a:pPr>
            <a:endParaRPr lang="en-US" sz="788" b="1" dirty="0"/>
          </a:p>
          <a:p>
            <a:pPr marL="0" indent="0" algn="just">
              <a:spcBef>
                <a:spcPts val="0"/>
              </a:spcBef>
              <a:spcAft>
                <a:spcPts val="900"/>
              </a:spcAft>
              <a:buNone/>
            </a:pPr>
            <a:r>
              <a:rPr lang="en-US" sz="788" dirty="0"/>
              <a:t>We believe that transparency is key to our success in developing and maintaining a trusting, long-term, and mutually beneficial relationship with you, our client.</a:t>
            </a:r>
          </a:p>
          <a:p>
            <a:pPr marL="0" indent="0" algn="just">
              <a:spcBef>
                <a:spcPts val="0"/>
              </a:spcBef>
              <a:spcAft>
                <a:spcPts val="900"/>
              </a:spcAft>
              <a:buNone/>
            </a:pPr>
            <a:r>
              <a:rPr lang="en-US" sz="788" dirty="0"/>
              <a:t>We also believe that one of our core responsibilities is to help you understand and navigate the risk and insurance marketplace. We know that our most successful partnerships happen when our incentives are aligned with your goals. </a:t>
            </a:r>
          </a:p>
          <a:p>
            <a:pPr marL="0" indent="0" algn="just">
              <a:spcBef>
                <a:spcPts val="0"/>
              </a:spcBef>
              <a:spcAft>
                <a:spcPts val="900"/>
              </a:spcAft>
              <a:buNone/>
            </a:pPr>
            <a:r>
              <a:rPr lang="en-US" sz="788" b="1" dirty="0"/>
              <a:t>I am proud to say we have a long-standing practice of including information regarding the method and amount that we are compensated by insurance companies at each renewal for our clients.</a:t>
            </a:r>
          </a:p>
          <a:p>
            <a:pPr marL="0" indent="0" algn="just">
              <a:spcBef>
                <a:spcPts val="0"/>
              </a:spcBef>
              <a:spcAft>
                <a:spcPts val="900"/>
              </a:spcAft>
              <a:buNone/>
            </a:pPr>
            <a:r>
              <a:rPr lang="en-US" sz="788" dirty="0"/>
              <a:t>The Consolidated Appropriations Act (CAA) now requires ALL health insurance agents to do the same. Agents must disclose compensation and indirect compensation earned on health plans to plan fiduciaries, for contracts entered into or renewed on, or after, December 27, 2021. Fortunately, this is nothing new for us! However, the format for how we share this information was updated in 2021 to meet the requirements of the new law.</a:t>
            </a:r>
          </a:p>
          <a:p>
            <a:pPr marL="0" indent="0" algn="just">
              <a:spcBef>
                <a:spcPts val="0"/>
              </a:spcBef>
              <a:spcAft>
                <a:spcPts val="900"/>
              </a:spcAft>
              <a:buNone/>
            </a:pPr>
            <a:r>
              <a:rPr lang="en-US" sz="788" dirty="0"/>
              <a:t>Following, please find the details of how we are compensated. Should you have any questions about any of the information provided here, please don’t hesitate to contact your GKG team.</a:t>
            </a:r>
          </a:p>
          <a:p>
            <a:pPr marL="0" indent="0" algn="just">
              <a:spcBef>
                <a:spcPts val="0"/>
              </a:spcBef>
              <a:spcAft>
                <a:spcPts val="900"/>
              </a:spcAft>
              <a:buNone/>
            </a:pPr>
            <a:r>
              <a:rPr lang="en-US" sz="788" dirty="0"/>
              <a:t>Thank you for your continued partnership.</a:t>
            </a:r>
          </a:p>
          <a:p>
            <a:pPr marL="0" indent="0" algn="just">
              <a:spcBef>
                <a:spcPts val="0"/>
              </a:spcBef>
              <a:spcAft>
                <a:spcPts val="900"/>
              </a:spcAft>
              <a:buNone/>
            </a:pPr>
            <a:endParaRPr lang="en-US" sz="788" dirty="0"/>
          </a:p>
          <a:p>
            <a:pPr marL="0" indent="0" algn="just">
              <a:spcBef>
                <a:spcPts val="0"/>
              </a:spcBef>
              <a:spcAft>
                <a:spcPts val="900"/>
              </a:spcAft>
              <a:buNone/>
            </a:pPr>
            <a:r>
              <a:rPr lang="en-US" sz="788" dirty="0"/>
              <a:t>Sincerely,</a:t>
            </a:r>
          </a:p>
          <a:p>
            <a:pPr marL="0" indent="0">
              <a:spcBef>
                <a:spcPts val="0"/>
              </a:spcBef>
              <a:spcAft>
                <a:spcPts val="900"/>
              </a:spcAft>
              <a:buNone/>
            </a:pPr>
            <a:r>
              <a:rPr lang="en-US" sz="788" dirty="0"/>
              <a:t>Lawrence T Gilroy, III</a:t>
            </a:r>
            <a:br>
              <a:rPr lang="en-US" sz="788" dirty="0"/>
            </a:br>
            <a:r>
              <a:rPr lang="en-US" sz="788" dirty="0"/>
              <a:t>President &amp; CEO</a:t>
            </a:r>
          </a:p>
          <a:p>
            <a:pPr marL="0" indent="0" algn="just">
              <a:spcBef>
                <a:spcPts val="0"/>
              </a:spcBef>
              <a:spcAft>
                <a:spcPts val="900"/>
              </a:spcAft>
              <a:buNone/>
            </a:pPr>
            <a:endParaRPr lang="en-US" sz="788" dirty="0"/>
          </a:p>
          <a:p>
            <a:pPr marL="0" indent="0" algn="just">
              <a:spcBef>
                <a:spcPts val="0"/>
              </a:spcBef>
              <a:spcAft>
                <a:spcPts val="900"/>
              </a:spcAft>
              <a:buNone/>
            </a:pPr>
            <a:endParaRPr lang="en-US" sz="788" dirty="0"/>
          </a:p>
          <a:p>
            <a:pPr marL="0" indent="0" algn="just">
              <a:spcBef>
                <a:spcPts val="0"/>
              </a:spcBef>
              <a:spcAft>
                <a:spcPts val="900"/>
              </a:spcAft>
              <a:buNone/>
            </a:pPr>
            <a:endParaRPr lang="en-US" sz="788" dirty="0"/>
          </a:p>
        </p:txBody>
      </p:sp>
    </p:spTree>
    <p:extLst>
      <p:ext uri="{BB962C8B-B14F-4D97-AF65-F5344CB8AC3E}">
        <p14:creationId xmlns:p14="http://schemas.microsoft.com/office/powerpoint/2010/main" val="16333081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sclaimer">
    <p:bg>
      <p:bgPr>
        <a:solidFill>
          <a:schemeClr val="accent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E2CB7AB-655A-29B3-4D33-635F8A17CC02}"/>
              </a:ext>
            </a:extLst>
          </p:cNvPr>
          <p:cNvSpPr txBox="1"/>
          <p:nvPr userDrawn="1"/>
        </p:nvSpPr>
        <p:spPr>
          <a:xfrm>
            <a:off x="557213" y="1582340"/>
            <a:ext cx="8029575" cy="2793072"/>
          </a:xfrm>
          <a:prstGeom prst="rect">
            <a:avLst/>
          </a:prstGeom>
          <a:noFill/>
        </p:spPr>
        <p:txBody>
          <a:bodyPr wrap="square">
            <a:spAutoFit/>
          </a:bodyPr>
          <a:lstStyle/>
          <a:p>
            <a:r>
              <a:rPr lang="en-US" sz="1350" dirty="0">
                <a:solidFill>
                  <a:schemeClr val="bg1"/>
                </a:solidFill>
              </a:rPr>
              <a:t>This overview is for illustrative purposes only. It is not to be construed as either an application for insurance or an offer by Gilroy Kernan &amp; Gilroy.  </a:t>
            </a:r>
          </a:p>
          <a:p>
            <a:endParaRPr lang="en-US" sz="1350" dirty="0">
              <a:solidFill>
                <a:schemeClr val="bg1"/>
              </a:solidFill>
            </a:endParaRPr>
          </a:p>
          <a:p>
            <a:r>
              <a:rPr lang="en-US" sz="1350" dirty="0">
                <a:solidFill>
                  <a:schemeClr val="bg1"/>
                </a:solidFill>
              </a:rPr>
              <a:t>The benefits described in this overview or issued to your company in a master policy from the insurance company, although comparable to your current benefits, are not guaranteed to be a duplicate of those benefits provided under your current group policy.  In the event of a discrepancy between the attached illustrations and your health plan contract the health plan contract will always supersede.</a:t>
            </a:r>
          </a:p>
          <a:p>
            <a:r>
              <a:rPr lang="en-US" sz="1350" dirty="0">
                <a:solidFill>
                  <a:schemeClr val="bg1"/>
                </a:solidFill>
              </a:rPr>
              <a:t> </a:t>
            </a:r>
          </a:p>
          <a:p>
            <a:r>
              <a:rPr lang="en-US" sz="1350" dirty="0">
                <a:solidFill>
                  <a:schemeClr val="bg1"/>
                </a:solidFill>
              </a:rPr>
              <a:t>The premiums appearing herein are estimates. Actual premiums will be based upon the actual number of employees enrolled and the group’s demographic data.</a:t>
            </a:r>
          </a:p>
          <a:p>
            <a:r>
              <a:rPr lang="en-US" sz="1350" dirty="0">
                <a:solidFill>
                  <a:schemeClr val="bg1"/>
                </a:solidFill>
              </a:rPr>
              <a:t> </a:t>
            </a:r>
          </a:p>
          <a:p>
            <a:r>
              <a:rPr lang="en-US" sz="1350" dirty="0">
                <a:solidFill>
                  <a:schemeClr val="bg1"/>
                </a:solidFill>
              </a:rPr>
              <a:t>Rates can also be modified due to changes prior to the contract issuance.  Actual rates and contract provisions will be determined by the specific carrier after completion of underwriting.</a:t>
            </a:r>
          </a:p>
        </p:txBody>
      </p:sp>
    </p:spTree>
    <p:extLst>
      <p:ext uri="{BB962C8B-B14F-4D97-AF65-F5344CB8AC3E}">
        <p14:creationId xmlns:p14="http://schemas.microsoft.com/office/powerpoint/2010/main" val="26269869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for Printin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289C99-F4A8-AB60-69CF-72AA77B83FA4}"/>
              </a:ext>
            </a:extLst>
          </p:cNvPr>
          <p:cNvSpPr>
            <a:spLocks noGrp="1"/>
          </p:cNvSpPr>
          <p:nvPr>
            <p:ph type="dt" sz="half" idx="10"/>
          </p:nvPr>
        </p:nvSpPr>
        <p:spPr/>
        <p:txBody>
          <a:bodyPr/>
          <a:lstStyle/>
          <a:p>
            <a:fld id="{06CE4786-20D8-4196-8961-6E36FE37F2A9}" type="datetimeFigureOut">
              <a:rPr lang="en-US" smtClean="0"/>
              <a:t>9/24/2024</a:t>
            </a:fld>
            <a:endParaRPr lang="en-US" dirty="0"/>
          </a:p>
        </p:txBody>
      </p:sp>
      <p:sp>
        <p:nvSpPr>
          <p:cNvPr id="3" name="Footer Placeholder 2">
            <a:extLst>
              <a:ext uri="{FF2B5EF4-FFF2-40B4-BE49-F238E27FC236}">
                <a16:creationId xmlns:a16="http://schemas.microsoft.com/office/drawing/2014/main" id="{80ADD33F-8321-8FCD-BA16-AB6482C0AE8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88BFAE9-CA25-DC64-FDE1-13943163D442}"/>
              </a:ext>
            </a:extLst>
          </p:cNvPr>
          <p:cNvSpPr>
            <a:spLocks noGrp="1"/>
          </p:cNvSpPr>
          <p:nvPr>
            <p:ph type="sldNum" sz="quarter" idx="12"/>
          </p:nvPr>
        </p:nvSpPr>
        <p:spPr/>
        <p:txBody>
          <a:bodyPr/>
          <a:lstStyle/>
          <a:p>
            <a:fld id="{519BBB10-FA90-405E-A683-A32F4A40C8C5}" type="slidenum">
              <a:rPr lang="en-US" smtClean="0"/>
              <a:t>‹#›</a:t>
            </a:fld>
            <a:endParaRPr lang="en-US" dirty="0"/>
          </a:p>
        </p:txBody>
      </p:sp>
    </p:spTree>
    <p:extLst>
      <p:ext uri="{BB962C8B-B14F-4D97-AF65-F5344CB8AC3E}">
        <p14:creationId xmlns:p14="http://schemas.microsoft.com/office/powerpoint/2010/main" val="3529590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b="1">
                <a:solidFill>
                  <a:schemeClr val="bg2"/>
                </a:solidFill>
                <a:latin typeface="ITC Officina Sans Std Book" panose="00000500000000000000" pitchFamily="50" charset="0"/>
              </a:defRPr>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96D21591-AA75-4084-83F6-65E0C864124C}" type="datetimeFigureOut">
              <a:rPr lang="en-US" smtClean="0"/>
              <a:t>9/24/2024</a:t>
            </a:fld>
            <a:endParaRPr lang="en-US" dirty="0"/>
          </a:p>
        </p:txBody>
      </p:sp>
      <p:sp>
        <p:nvSpPr>
          <p:cNvPr id="7" name="Footer Placeholder 4">
            <a:extLst>
              <a:ext uri="{FF2B5EF4-FFF2-40B4-BE49-F238E27FC236}">
                <a16:creationId xmlns:a16="http://schemas.microsoft.com/office/drawing/2014/main" id="{273E7FD3-FDEB-4317-9E5A-EF35C8B57053}"/>
              </a:ext>
            </a:extLst>
          </p:cNvPr>
          <p:cNvSpPr>
            <a:spLocks noGrp="1"/>
          </p:cNvSpPr>
          <p:nvPr>
            <p:ph type="ftr" sz="quarter" idx="3"/>
          </p:nvPr>
        </p:nvSpPr>
        <p:spPr>
          <a:xfrm>
            <a:off x="3028950" y="6356351"/>
            <a:ext cx="49720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A Far From Ordinary Approach To Risk™   |</a:t>
            </a:r>
          </a:p>
        </p:txBody>
      </p:sp>
      <p:sp>
        <p:nvSpPr>
          <p:cNvPr id="8" name="Slide Number Placeholder 5">
            <a:extLst>
              <a:ext uri="{FF2B5EF4-FFF2-40B4-BE49-F238E27FC236}">
                <a16:creationId xmlns:a16="http://schemas.microsoft.com/office/drawing/2014/main" id="{B4BE0EF3-71BC-4543-9F41-925DD4B7D737}"/>
              </a:ext>
            </a:extLst>
          </p:cNvPr>
          <p:cNvSpPr>
            <a:spLocks noGrp="1"/>
          </p:cNvSpPr>
          <p:nvPr>
            <p:ph type="sldNum" sz="quarter" idx="4"/>
          </p:nvPr>
        </p:nvSpPr>
        <p:spPr>
          <a:xfrm>
            <a:off x="8080130" y="6356351"/>
            <a:ext cx="43521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8B58E2-BDFA-4201-8219-722E973BC8FB}" type="slidenum">
              <a:rPr lang="en-US" smtClean="0"/>
              <a:pPr/>
              <a:t>‹#›</a:t>
            </a:fld>
            <a:endParaRPr lang="en-US" dirty="0"/>
          </a:p>
        </p:txBody>
      </p:sp>
    </p:spTree>
    <p:extLst>
      <p:ext uri="{BB962C8B-B14F-4D97-AF65-F5344CB8AC3E}">
        <p14:creationId xmlns:p14="http://schemas.microsoft.com/office/powerpoint/2010/main" val="2524120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96D21591-AA75-4084-83F6-65E0C864124C}" type="datetimeFigureOut">
              <a:rPr lang="en-US" smtClean="0"/>
              <a:t>9/24/2024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BEB8FD-5815-432A-9DEC-3BE1149C8BFC}" type="slidenum">
              <a:rPr lang="en-US" smtClean="0"/>
              <a:t>‹#›</a:t>
            </a:fld>
            <a:endParaRPr lang="en-US" dirty="0"/>
          </a:p>
        </p:txBody>
      </p:sp>
    </p:spTree>
    <p:extLst>
      <p:ext uri="{BB962C8B-B14F-4D97-AF65-F5344CB8AC3E}">
        <p14:creationId xmlns:p14="http://schemas.microsoft.com/office/powerpoint/2010/main" val="2899773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lvl1pPr>
              <a:defRPr b="1">
                <a:solidFill>
                  <a:schemeClr val="bg2"/>
                </a:solidFill>
                <a:latin typeface="ITC Officina Sans Std Book" panose="00000500000000000000" pitchFamily="50" charset="0"/>
              </a:defRPr>
            </a:lvl1p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96D21591-AA75-4084-83F6-65E0C864124C}" type="datetimeFigureOut">
              <a:rPr lang="en-US" smtClean="0"/>
              <a:t>9/24/2024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BEB8FD-5815-432A-9DEC-3BE1149C8BFC}" type="slidenum">
              <a:rPr lang="en-US" smtClean="0"/>
              <a:t>‹#›</a:t>
            </a:fld>
            <a:endParaRPr lang="en-US" dirty="0"/>
          </a:p>
        </p:txBody>
      </p:sp>
    </p:spTree>
    <p:extLst>
      <p:ext uri="{BB962C8B-B14F-4D97-AF65-F5344CB8AC3E}">
        <p14:creationId xmlns:p14="http://schemas.microsoft.com/office/powerpoint/2010/main" val="3191435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96D21591-AA75-4084-83F6-65E0C864124C}" type="datetimeFigureOut">
              <a:rPr lang="en-US" smtClean="0"/>
              <a:t>9/24/2024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BEB8FD-5815-432A-9DEC-3BE1149C8BFC}" type="slidenum">
              <a:rPr lang="en-US" smtClean="0"/>
              <a:t>‹#›</a:t>
            </a:fld>
            <a:endParaRPr lang="en-US" dirty="0"/>
          </a:p>
        </p:txBody>
      </p:sp>
    </p:spTree>
    <p:extLst>
      <p:ext uri="{BB962C8B-B14F-4D97-AF65-F5344CB8AC3E}">
        <p14:creationId xmlns:p14="http://schemas.microsoft.com/office/powerpoint/2010/main" val="3626391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96D21591-AA75-4084-83F6-65E0C864124C}" type="datetimeFigureOut">
              <a:rPr lang="en-US" smtClean="0"/>
              <a:t>9/24/2024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BEB8FD-5815-432A-9DEC-3BE1149C8BFC}" type="slidenum">
              <a:rPr lang="en-US" smtClean="0"/>
              <a:t>‹#›</a:t>
            </a:fld>
            <a:endParaRPr lang="en-US" dirty="0"/>
          </a:p>
        </p:txBody>
      </p:sp>
    </p:spTree>
    <p:extLst>
      <p:ext uri="{BB962C8B-B14F-4D97-AF65-F5344CB8AC3E}">
        <p14:creationId xmlns:p14="http://schemas.microsoft.com/office/powerpoint/2010/main" val="110348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96D21591-AA75-4084-83F6-65E0C864124C}" type="datetimeFigureOut">
              <a:rPr lang="en-US" smtClean="0"/>
              <a:t>9/24/2024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BEB8FD-5815-432A-9DEC-3BE1149C8BFC}" type="slidenum">
              <a:rPr lang="en-US" smtClean="0"/>
              <a:t>‹#›</a:t>
            </a:fld>
            <a:endParaRPr lang="en-US" dirty="0"/>
          </a:p>
        </p:txBody>
      </p:sp>
    </p:spTree>
    <p:extLst>
      <p:ext uri="{BB962C8B-B14F-4D97-AF65-F5344CB8AC3E}">
        <p14:creationId xmlns:p14="http://schemas.microsoft.com/office/powerpoint/2010/main" val="1580759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96D21591-AA75-4084-83F6-65E0C864124C}" type="datetimeFigureOut">
              <a:rPr lang="en-US" smtClean="0"/>
              <a:t>9/24/2024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BEB8FD-5815-432A-9DEC-3BE1149C8BFC}" type="slidenum">
              <a:rPr lang="en-US" smtClean="0"/>
              <a:t>‹#›</a:t>
            </a:fld>
            <a:endParaRPr lang="en-US" dirty="0"/>
          </a:p>
        </p:txBody>
      </p:sp>
    </p:spTree>
    <p:extLst>
      <p:ext uri="{BB962C8B-B14F-4D97-AF65-F5344CB8AC3E}">
        <p14:creationId xmlns:p14="http://schemas.microsoft.com/office/powerpoint/2010/main" val="801614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3028950" y="6356351"/>
            <a:ext cx="49720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A Far From Ordinary Approach To Risk™   |</a:t>
            </a:r>
          </a:p>
        </p:txBody>
      </p:sp>
      <p:sp>
        <p:nvSpPr>
          <p:cNvPr id="6" name="Slide Number Placeholder 5"/>
          <p:cNvSpPr>
            <a:spLocks noGrp="1"/>
          </p:cNvSpPr>
          <p:nvPr>
            <p:ph type="sldNum" sz="quarter" idx="4"/>
          </p:nvPr>
        </p:nvSpPr>
        <p:spPr>
          <a:xfrm>
            <a:off x="8080130" y="6356351"/>
            <a:ext cx="43521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8B58E2-BDFA-4201-8219-722E973BC8FB}" type="slidenum">
              <a:rPr lang="en-US" smtClean="0"/>
              <a:pPr/>
              <a:t>‹#›</a:t>
            </a:fld>
            <a:endParaRPr lang="en-US" dirty="0"/>
          </a:p>
        </p:txBody>
      </p:sp>
    </p:spTree>
    <p:extLst>
      <p:ext uri="{BB962C8B-B14F-4D97-AF65-F5344CB8AC3E}">
        <p14:creationId xmlns:p14="http://schemas.microsoft.com/office/powerpoint/2010/main" val="34790679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25363-1BD0-946A-9EFD-62BA7A6F5DD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53AA27C-E797-7CBD-C7FC-02F4BB1842AB}"/>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355995E-C200-83BB-E6C3-AB2ECC7E8F5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6CE4786-20D8-4196-8961-6E36FE37F2A9}" type="datetimeFigureOut">
              <a:rPr lang="en-US" smtClean="0"/>
              <a:t>9/24/2024</a:t>
            </a:fld>
            <a:endParaRPr lang="en-US" dirty="0"/>
          </a:p>
        </p:txBody>
      </p:sp>
      <p:sp>
        <p:nvSpPr>
          <p:cNvPr id="5" name="Footer Placeholder 4">
            <a:extLst>
              <a:ext uri="{FF2B5EF4-FFF2-40B4-BE49-F238E27FC236}">
                <a16:creationId xmlns:a16="http://schemas.microsoft.com/office/drawing/2014/main" id="{1B1B5C1A-EDFE-491B-5A3E-0573EB1A9EA5}"/>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E21E675-015B-925F-A59C-CC8BD26CE37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19BBB10-FA90-405E-A683-A32F4A40C8C5}" type="slidenum">
              <a:rPr lang="en-US" smtClean="0"/>
              <a:t>‹#›</a:t>
            </a:fld>
            <a:endParaRPr lang="en-US" dirty="0"/>
          </a:p>
        </p:txBody>
      </p:sp>
    </p:spTree>
    <p:extLst>
      <p:ext uri="{BB962C8B-B14F-4D97-AF65-F5344CB8AC3E}">
        <p14:creationId xmlns:p14="http://schemas.microsoft.com/office/powerpoint/2010/main" val="132310052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l" defTabSz="685800" rtl="0" eaLnBrk="1" latinLnBrk="0" hangingPunct="1">
        <a:lnSpc>
          <a:spcPct val="90000"/>
        </a:lnSpc>
        <a:spcBef>
          <a:spcPct val="0"/>
        </a:spcBef>
        <a:buNone/>
        <a:defRPr sz="270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accent6"/>
        </a:buClr>
        <a:buFont typeface="Arial" panose="020B0604020202020204" pitchFamily="34" charset="0"/>
        <a:buChar char="•"/>
        <a:defRPr sz="2100" kern="1200">
          <a:solidFill>
            <a:schemeClr val="tx1">
              <a:lumMod val="65000"/>
              <a:lumOff val="35000"/>
            </a:schemeClr>
          </a:solidFill>
          <a:latin typeface="+mn-lt"/>
          <a:ea typeface="+mn-ea"/>
          <a:cs typeface="+mn-cs"/>
        </a:defRPr>
      </a:lvl1pPr>
      <a:lvl2pPr marL="514350" indent="-171450" algn="l" defTabSz="685800" rtl="0" eaLnBrk="1" latinLnBrk="0" hangingPunct="1">
        <a:lnSpc>
          <a:spcPct val="90000"/>
        </a:lnSpc>
        <a:spcBef>
          <a:spcPts val="375"/>
        </a:spcBef>
        <a:buClr>
          <a:schemeClr val="accent6"/>
        </a:buClr>
        <a:buFont typeface="Arial" panose="020B0604020202020204" pitchFamily="34" charset="0"/>
        <a:buChar char="•"/>
        <a:defRPr sz="1800" kern="1200">
          <a:solidFill>
            <a:schemeClr val="tx1">
              <a:lumMod val="65000"/>
              <a:lumOff val="35000"/>
            </a:schemeClr>
          </a:solidFill>
          <a:latin typeface="+mn-lt"/>
          <a:ea typeface="+mn-ea"/>
          <a:cs typeface="+mn-cs"/>
        </a:defRPr>
      </a:lvl2pPr>
      <a:lvl3pPr marL="857250" indent="-171450" algn="l" defTabSz="685800" rtl="0" eaLnBrk="1" latinLnBrk="0" hangingPunct="1">
        <a:lnSpc>
          <a:spcPct val="90000"/>
        </a:lnSpc>
        <a:spcBef>
          <a:spcPts val="375"/>
        </a:spcBef>
        <a:buClr>
          <a:schemeClr val="accent6"/>
        </a:buClr>
        <a:buFont typeface="Arial" panose="020B0604020202020204" pitchFamily="34" charset="0"/>
        <a:buChar char="•"/>
        <a:defRPr sz="1500" kern="1200">
          <a:solidFill>
            <a:schemeClr val="tx1">
              <a:lumMod val="65000"/>
              <a:lumOff val="35000"/>
            </a:schemeClr>
          </a:solidFill>
          <a:latin typeface="+mn-lt"/>
          <a:ea typeface="+mn-ea"/>
          <a:cs typeface="+mn-cs"/>
        </a:defRPr>
      </a:lvl3pPr>
      <a:lvl4pPr marL="1200150" indent="-171450" algn="l" defTabSz="685800" rtl="0" eaLnBrk="1" latinLnBrk="0" hangingPunct="1">
        <a:lnSpc>
          <a:spcPct val="90000"/>
        </a:lnSpc>
        <a:spcBef>
          <a:spcPts val="375"/>
        </a:spcBef>
        <a:buClr>
          <a:schemeClr val="accent6"/>
        </a:buClr>
        <a:buFont typeface="Arial" panose="020B0604020202020204" pitchFamily="34" charset="0"/>
        <a:buChar char="•"/>
        <a:defRPr sz="1350" kern="1200">
          <a:solidFill>
            <a:schemeClr val="tx1">
              <a:lumMod val="65000"/>
              <a:lumOff val="35000"/>
            </a:schemeClr>
          </a:solidFill>
          <a:latin typeface="+mn-lt"/>
          <a:ea typeface="+mn-ea"/>
          <a:cs typeface="+mn-cs"/>
        </a:defRPr>
      </a:lvl4pPr>
      <a:lvl5pPr marL="1543050" indent="-171450" algn="l" defTabSz="685800" rtl="0" eaLnBrk="1" latinLnBrk="0" hangingPunct="1">
        <a:lnSpc>
          <a:spcPct val="90000"/>
        </a:lnSpc>
        <a:spcBef>
          <a:spcPts val="375"/>
        </a:spcBef>
        <a:buClr>
          <a:schemeClr val="accent6"/>
        </a:buClr>
        <a:buFont typeface="Arial" panose="020B0604020202020204" pitchFamily="34" charset="0"/>
        <a:buChar char="•"/>
        <a:defRPr sz="1350" kern="1200">
          <a:solidFill>
            <a:schemeClr val="tx1">
              <a:lumMod val="65000"/>
              <a:lumOff val="3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FEA53-2E5D-65CA-8557-E0BBD3A8B348}"/>
              </a:ext>
            </a:extLst>
          </p:cNvPr>
          <p:cNvSpPr>
            <a:spLocks noGrp="1"/>
          </p:cNvSpPr>
          <p:nvPr>
            <p:ph type="title"/>
          </p:nvPr>
        </p:nvSpPr>
        <p:spPr>
          <a:xfrm>
            <a:off x="1614324" y="2270003"/>
            <a:ext cx="7577365" cy="1432322"/>
          </a:xfrm>
        </p:spPr>
        <p:txBody>
          <a:bodyPr>
            <a:normAutofit fontScale="90000"/>
          </a:bodyPr>
          <a:lstStyle/>
          <a:p>
            <a:r>
              <a:rPr lang="en-US" dirty="0"/>
              <a:t>Lewis County</a:t>
            </a:r>
            <a:br>
              <a:rPr lang="en-US" dirty="0"/>
            </a:br>
            <a:r>
              <a:rPr lang="en-US" dirty="0"/>
              <a:t>Broome County Purchasing Alliance Update  </a:t>
            </a:r>
            <a:br>
              <a:rPr lang="en-US" dirty="0"/>
            </a:br>
            <a:r>
              <a:rPr lang="en-US" sz="1500" dirty="0"/>
              <a:t>September 17, 2024</a:t>
            </a:r>
            <a:br>
              <a:rPr lang="en-US" sz="1500" dirty="0"/>
            </a:br>
            <a:r>
              <a:rPr lang="en-US" sz="1500" dirty="0"/>
              <a:t>Presented by Suzie Phillips</a:t>
            </a:r>
          </a:p>
        </p:txBody>
      </p:sp>
      <p:pic>
        <p:nvPicPr>
          <p:cNvPr id="5" name="Picture 4">
            <a:extLst>
              <a:ext uri="{FF2B5EF4-FFF2-40B4-BE49-F238E27FC236}">
                <a16:creationId xmlns:a16="http://schemas.microsoft.com/office/drawing/2014/main" id="{7920EE60-9677-0728-3B86-80AA829C9BC5}"/>
              </a:ext>
            </a:extLst>
          </p:cNvPr>
          <p:cNvPicPr>
            <a:picLocks noChangeAspect="1"/>
          </p:cNvPicPr>
          <p:nvPr/>
        </p:nvPicPr>
        <p:blipFill>
          <a:blip r:embed="rId2"/>
          <a:stretch>
            <a:fillRect/>
          </a:stretch>
        </p:blipFill>
        <p:spPr>
          <a:xfrm>
            <a:off x="621343" y="4695050"/>
            <a:ext cx="992981" cy="978694"/>
          </a:xfrm>
          <a:prstGeom prst="rect">
            <a:avLst/>
          </a:prstGeom>
        </p:spPr>
      </p:pic>
    </p:spTree>
    <p:extLst>
      <p:ext uri="{BB962C8B-B14F-4D97-AF65-F5344CB8AC3E}">
        <p14:creationId xmlns:p14="http://schemas.microsoft.com/office/powerpoint/2010/main" val="2820894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A4B09-A17A-B9FA-ADA5-11AABE52CC11}"/>
              </a:ext>
            </a:extLst>
          </p:cNvPr>
          <p:cNvSpPr>
            <a:spLocks noGrp="1"/>
          </p:cNvSpPr>
          <p:nvPr>
            <p:ph type="title"/>
          </p:nvPr>
        </p:nvSpPr>
        <p:spPr>
          <a:xfrm>
            <a:off x="571500" y="886778"/>
            <a:ext cx="7886700" cy="897572"/>
          </a:xfrm>
        </p:spPr>
        <p:txBody>
          <a:bodyPr/>
          <a:lstStyle/>
          <a:p>
            <a:br>
              <a:rPr lang="en-US" sz="2400" b="1" dirty="0">
                <a:latin typeface="+mn-lt"/>
              </a:rPr>
            </a:br>
            <a:endParaRPr lang="en-US" b="1" dirty="0">
              <a:latin typeface="+mn-lt"/>
            </a:endParaRPr>
          </a:p>
        </p:txBody>
      </p:sp>
      <p:sp>
        <p:nvSpPr>
          <p:cNvPr id="4" name="TextBox 3">
            <a:extLst>
              <a:ext uri="{FF2B5EF4-FFF2-40B4-BE49-F238E27FC236}">
                <a16:creationId xmlns:a16="http://schemas.microsoft.com/office/drawing/2014/main" id="{1478DAF6-E0F0-1849-934D-F422991D3F82}"/>
              </a:ext>
            </a:extLst>
          </p:cNvPr>
          <p:cNvSpPr txBox="1"/>
          <p:nvPr/>
        </p:nvSpPr>
        <p:spPr>
          <a:xfrm>
            <a:off x="301926" y="615910"/>
            <a:ext cx="8333116" cy="5355312"/>
          </a:xfrm>
          <a:prstGeom prst="rect">
            <a:avLst/>
          </a:prstGeom>
          <a:noFill/>
        </p:spPr>
        <p:txBody>
          <a:bodyPr wrap="square" rtlCol="0">
            <a:spAutoFit/>
          </a:bodyPr>
          <a:lstStyle/>
          <a:p>
            <a:r>
              <a:rPr lang="en-US" b="1" dirty="0">
                <a:solidFill>
                  <a:schemeClr val="bg2"/>
                </a:solidFill>
              </a:rPr>
              <a:t>History</a:t>
            </a:r>
          </a:p>
          <a:p>
            <a:endParaRPr lang="en-US" dirty="0">
              <a:solidFill>
                <a:schemeClr val="bg2"/>
              </a:solidFill>
            </a:endParaRPr>
          </a:p>
          <a:p>
            <a:pPr marL="285750" indent="-285750">
              <a:buFont typeface="Arial" panose="020B0604020202020204" pitchFamily="34" charset="0"/>
              <a:buChar char="•"/>
            </a:pPr>
            <a:r>
              <a:rPr lang="en-US" dirty="0">
                <a:solidFill>
                  <a:schemeClr val="bg2"/>
                </a:solidFill>
              </a:rPr>
              <a:t>Lewis County made the decision to join the Broome County Purchasing Alliance in the summer/fall of 2023 with an effective date of January 01, 2024.  The estimated savings resulting from moving the Medicare-eligible retirees from the self-insured health plan to the fully insured BCPA Medicare Advantage Plan with United Healthcare is over $2.3 million.  Additionally, the County will be receiving a NYS Shared Services Initiative Match of approximately $2.2 million in the Spring of 2025. </a:t>
            </a:r>
          </a:p>
          <a:p>
            <a:pPr marL="285750" indent="-285750">
              <a:buFont typeface="Arial" panose="020B0604020202020204" pitchFamily="34" charset="0"/>
              <a:buChar char="•"/>
            </a:pPr>
            <a:endParaRPr lang="en-US" dirty="0">
              <a:solidFill>
                <a:schemeClr val="bg2"/>
              </a:solidFill>
            </a:endParaRPr>
          </a:p>
          <a:p>
            <a:pPr marL="285750" indent="-285750">
              <a:buFont typeface="Arial" panose="020B0604020202020204" pitchFamily="34" charset="0"/>
              <a:buChar char="•"/>
            </a:pPr>
            <a:r>
              <a:rPr lang="en-US" dirty="0">
                <a:solidFill>
                  <a:schemeClr val="bg2"/>
                </a:solidFill>
              </a:rPr>
              <a:t>Upon entering the BCPA, Lewis County was clear that the 3-year deal the Alliance and UHC had negotiated would expire at the end of 2024. Therefore, the BCPA would be conducting an RFP in the summer of 2024, which could result in a change of carrier. This possibility was communicated to the retirees during the implementation.</a:t>
            </a:r>
          </a:p>
          <a:p>
            <a:pPr marL="285750" indent="-285750">
              <a:buFont typeface="Arial" panose="020B0604020202020204" pitchFamily="34" charset="0"/>
              <a:buChar char="•"/>
            </a:pPr>
            <a:endParaRPr lang="en-US" dirty="0">
              <a:solidFill>
                <a:schemeClr val="bg2"/>
              </a:solidFill>
            </a:endParaRPr>
          </a:p>
          <a:p>
            <a:pPr marL="285750" indent="-285750">
              <a:buFont typeface="Arial" panose="020B0604020202020204" pitchFamily="34" charset="0"/>
              <a:buChar char="•"/>
            </a:pPr>
            <a:r>
              <a:rPr lang="en-US" dirty="0">
                <a:solidFill>
                  <a:schemeClr val="bg2"/>
                </a:solidFill>
              </a:rPr>
              <a:t>This initiative not only benefited the County financially, but retirees paying 25% of the cost of their retiree health coverage realized a significant savings per month ($244.95).  </a:t>
            </a:r>
          </a:p>
          <a:p>
            <a:pPr marL="285750" indent="-285750">
              <a:buFont typeface="Arial" panose="020B0604020202020204" pitchFamily="34" charset="0"/>
              <a:buChar char="•"/>
            </a:pPr>
            <a:endParaRPr lang="en-US" dirty="0">
              <a:solidFill>
                <a:schemeClr val="bg2"/>
              </a:solidFill>
            </a:endParaRPr>
          </a:p>
          <a:p>
            <a:pPr marL="285750" indent="-285750">
              <a:buFont typeface="Arial" panose="020B0604020202020204" pitchFamily="34" charset="0"/>
              <a:buChar char="•"/>
            </a:pPr>
            <a:r>
              <a:rPr lang="en-US" dirty="0">
                <a:solidFill>
                  <a:schemeClr val="bg2"/>
                </a:solidFill>
              </a:rPr>
              <a:t>Overall, the change was well received by the LC retirees and the transition went smoothly.</a:t>
            </a:r>
            <a:endParaRPr lang="en-US" sz="1600" dirty="0">
              <a:solidFill>
                <a:schemeClr val="bg2"/>
              </a:solidFill>
            </a:endParaRPr>
          </a:p>
        </p:txBody>
      </p:sp>
    </p:spTree>
    <p:extLst>
      <p:ext uri="{BB962C8B-B14F-4D97-AF65-F5344CB8AC3E}">
        <p14:creationId xmlns:p14="http://schemas.microsoft.com/office/powerpoint/2010/main" val="3313289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A4B09-A17A-B9FA-ADA5-11AABE52CC11}"/>
              </a:ext>
            </a:extLst>
          </p:cNvPr>
          <p:cNvSpPr>
            <a:spLocks noGrp="1"/>
          </p:cNvSpPr>
          <p:nvPr>
            <p:ph type="title"/>
          </p:nvPr>
        </p:nvSpPr>
        <p:spPr>
          <a:xfrm>
            <a:off x="571500" y="886778"/>
            <a:ext cx="7886700" cy="897572"/>
          </a:xfrm>
        </p:spPr>
        <p:txBody>
          <a:bodyPr/>
          <a:lstStyle/>
          <a:p>
            <a:br>
              <a:rPr lang="en-US" sz="2400" b="1" dirty="0">
                <a:latin typeface="+mn-lt"/>
              </a:rPr>
            </a:br>
            <a:endParaRPr lang="en-US" b="1" dirty="0">
              <a:latin typeface="+mn-lt"/>
            </a:endParaRPr>
          </a:p>
        </p:txBody>
      </p:sp>
      <p:sp>
        <p:nvSpPr>
          <p:cNvPr id="4" name="TextBox 3">
            <a:extLst>
              <a:ext uri="{FF2B5EF4-FFF2-40B4-BE49-F238E27FC236}">
                <a16:creationId xmlns:a16="http://schemas.microsoft.com/office/drawing/2014/main" id="{1478DAF6-E0F0-1849-934D-F422991D3F82}"/>
              </a:ext>
            </a:extLst>
          </p:cNvPr>
          <p:cNvSpPr txBox="1"/>
          <p:nvPr/>
        </p:nvSpPr>
        <p:spPr>
          <a:xfrm>
            <a:off x="452886" y="1089898"/>
            <a:ext cx="8182156" cy="4739759"/>
          </a:xfrm>
          <a:prstGeom prst="rect">
            <a:avLst/>
          </a:prstGeom>
          <a:noFill/>
        </p:spPr>
        <p:txBody>
          <a:bodyPr wrap="square" rtlCol="0">
            <a:spAutoFit/>
          </a:bodyPr>
          <a:lstStyle/>
          <a:p>
            <a:r>
              <a:rPr lang="en-US" b="1" dirty="0">
                <a:solidFill>
                  <a:schemeClr val="bg2"/>
                </a:solidFill>
              </a:rPr>
              <a:t>Results of the RFP and Decisions Required</a:t>
            </a:r>
          </a:p>
          <a:p>
            <a:endParaRPr lang="en-US" b="1" dirty="0">
              <a:solidFill>
                <a:schemeClr val="bg2"/>
              </a:solidFill>
            </a:endParaRPr>
          </a:p>
          <a:p>
            <a:pPr marL="285750" indent="-285750">
              <a:buFont typeface="Arial" panose="020B0604020202020204" pitchFamily="34" charset="0"/>
              <a:buChar char="•"/>
            </a:pPr>
            <a:r>
              <a:rPr lang="en-US" dirty="0">
                <a:solidFill>
                  <a:schemeClr val="bg2"/>
                </a:solidFill>
              </a:rPr>
              <a:t>Excellus BC/BS won the BCPA RFP and was awarded the book of business for a 3-year term.   </a:t>
            </a:r>
          </a:p>
          <a:p>
            <a:pPr marL="285750" indent="-285750">
              <a:buFont typeface="Arial" panose="020B0604020202020204" pitchFamily="34" charset="0"/>
              <a:buChar char="•"/>
            </a:pPr>
            <a:r>
              <a:rPr lang="en-US" dirty="0">
                <a:solidFill>
                  <a:schemeClr val="bg2"/>
                </a:solidFill>
              </a:rPr>
              <a:t>The increase for Plan 1 that is offered to Lewis County retirees is 85%. Excellus has granted a rate cap of 7.5% for years 2 and 3. The UHC increase is 96%. </a:t>
            </a:r>
          </a:p>
          <a:p>
            <a:pPr marL="285750" indent="-285750">
              <a:buFont typeface="Arial" panose="020B0604020202020204" pitchFamily="34" charset="0"/>
              <a:buChar char="•"/>
            </a:pPr>
            <a:r>
              <a:rPr lang="en-US" dirty="0">
                <a:solidFill>
                  <a:schemeClr val="bg2"/>
                </a:solidFill>
              </a:rPr>
              <a:t>With Excellus, groups have the ability to offer more than one plan to retirees. </a:t>
            </a:r>
          </a:p>
          <a:p>
            <a:pPr marL="285750" indent="-285750">
              <a:buFont typeface="Arial" panose="020B0604020202020204" pitchFamily="34" charset="0"/>
              <a:buChar char="•"/>
            </a:pPr>
            <a:r>
              <a:rPr lang="en-US" dirty="0">
                <a:solidFill>
                  <a:schemeClr val="bg2"/>
                </a:solidFill>
              </a:rPr>
              <a:t>A decision is required by October 1, 2024, in writing. No Board resolution is required. </a:t>
            </a:r>
          </a:p>
          <a:p>
            <a:pPr marL="285750" indent="-285750">
              <a:buFont typeface="Arial" panose="020B0604020202020204" pitchFamily="34" charset="0"/>
              <a:buChar char="•"/>
            </a:pPr>
            <a:r>
              <a:rPr lang="en-US" dirty="0">
                <a:solidFill>
                  <a:schemeClr val="bg2"/>
                </a:solidFill>
              </a:rPr>
              <a:t>The current Alliance members have the following choices:</a:t>
            </a:r>
          </a:p>
          <a:p>
            <a:r>
              <a:rPr lang="en-US" dirty="0">
                <a:solidFill>
                  <a:schemeClr val="bg2"/>
                </a:solidFill>
              </a:rPr>
              <a:t>	1.  Remain with the Alliance and transfer membership to Excellus BC/BS</a:t>
            </a:r>
          </a:p>
          <a:p>
            <a:r>
              <a:rPr lang="en-US" dirty="0">
                <a:solidFill>
                  <a:schemeClr val="bg2"/>
                </a:solidFill>
              </a:rPr>
              <a:t>	2. Keep </a:t>
            </a:r>
            <a:r>
              <a:rPr lang="en-US">
                <a:solidFill>
                  <a:schemeClr val="bg2"/>
                </a:solidFill>
              </a:rPr>
              <a:t>the MA membership </a:t>
            </a:r>
            <a:r>
              <a:rPr lang="en-US" dirty="0">
                <a:solidFill>
                  <a:schemeClr val="bg2"/>
                </a:solidFill>
              </a:rPr>
              <a:t>with United Healthcare</a:t>
            </a:r>
          </a:p>
          <a:p>
            <a:r>
              <a:rPr lang="en-US" dirty="0">
                <a:solidFill>
                  <a:schemeClr val="bg2"/>
                </a:solidFill>
              </a:rPr>
              <a:t>	3.  Exit the BCPA altogether and transfer the Medicare-eligible retirees back to the</a:t>
            </a:r>
          </a:p>
          <a:p>
            <a:r>
              <a:rPr lang="en-US" dirty="0">
                <a:solidFill>
                  <a:schemeClr val="bg2"/>
                </a:solidFill>
              </a:rPr>
              <a:t>                self-insured health plan.</a:t>
            </a:r>
          </a:p>
          <a:p>
            <a:pPr marL="285750" indent="-285750">
              <a:buFont typeface="Arial" panose="020B0604020202020204" pitchFamily="34" charset="0"/>
              <a:buChar char="•"/>
            </a:pPr>
            <a:endParaRPr lang="en-US" dirty="0">
              <a:solidFill>
                <a:schemeClr val="bg2"/>
              </a:solidFill>
            </a:endParaRPr>
          </a:p>
          <a:p>
            <a:pPr marL="285750" indent="-285750">
              <a:buFont typeface="Arial" panose="020B0604020202020204" pitchFamily="34" charset="0"/>
              <a:buChar char="•"/>
            </a:pPr>
            <a:endParaRPr lang="en-US" dirty="0">
              <a:solidFill>
                <a:schemeClr val="bg2"/>
              </a:solidFill>
            </a:endParaRPr>
          </a:p>
          <a:p>
            <a:endParaRPr lang="en-US" sz="1600" dirty="0">
              <a:solidFill>
                <a:schemeClr val="bg2"/>
              </a:solidFill>
            </a:endParaRPr>
          </a:p>
          <a:p>
            <a:endParaRPr lang="en-US" sz="1600" dirty="0">
              <a:solidFill>
                <a:schemeClr val="bg2"/>
              </a:solidFill>
            </a:endParaRPr>
          </a:p>
        </p:txBody>
      </p:sp>
    </p:spTree>
    <p:extLst>
      <p:ext uri="{BB962C8B-B14F-4D97-AF65-F5344CB8AC3E}">
        <p14:creationId xmlns:p14="http://schemas.microsoft.com/office/powerpoint/2010/main" val="513470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A4B09-A17A-B9FA-ADA5-11AABE52CC11}"/>
              </a:ext>
            </a:extLst>
          </p:cNvPr>
          <p:cNvSpPr>
            <a:spLocks noGrp="1"/>
          </p:cNvSpPr>
          <p:nvPr>
            <p:ph type="title"/>
          </p:nvPr>
        </p:nvSpPr>
        <p:spPr>
          <a:xfrm>
            <a:off x="571500" y="886778"/>
            <a:ext cx="7886700" cy="897572"/>
          </a:xfrm>
        </p:spPr>
        <p:txBody>
          <a:bodyPr/>
          <a:lstStyle/>
          <a:p>
            <a:br>
              <a:rPr lang="en-US" sz="2400" b="1" dirty="0">
                <a:latin typeface="+mn-lt"/>
              </a:rPr>
            </a:br>
            <a:endParaRPr lang="en-US" b="1" dirty="0">
              <a:latin typeface="+mn-lt"/>
            </a:endParaRPr>
          </a:p>
        </p:txBody>
      </p:sp>
      <p:sp>
        <p:nvSpPr>
          <p:cNvPr id="4" name="TextBox 3">
            <a:extLst>
              <a:ext uri="{FF2B5EF4-FFF2-40B4-BE49-F238E27FC236}">
                <a16:creationId xmlns:a16="http://schemas.microsoft.com/office/drawing/2014/main" id="{1478DAF6-E0F0-1849-934D-F422991D3F82}"/>
              </a:ext>
            </a:extLst>
          </p:cNvPr>
          <p:cNvSpPr txBox="1"/>
          <p:nvPr/>
        </p:nvSpPr>
        <p:spPr>
          <a:xfrm>
            <a:off x="423772" y="813853"/>
            <a:ext cx="8182156" cy="5878532"/>
          </a:xfrm>
          <a:prstGeom prst="rect">
            <a:avLst/>
          </a:prstGeom>
          <a:noFill/>
        </p:spPr>
        <p:txBody>
          <a:bodyPr wrap="square" rtlCol="0">
            <a:spAutoFit/>
          </a:bodyPr>
          <a:lstStyle/>
          <a:p>
            <a:r>
              <a:rPr lang="en-US" b="1" dirty="0">
                <a:solidFill>
                  <a:schemeClr val="bg2"/>
                </a:solidFill>
              </a:rPr>
              <a:t>2025 Rate Information – Impact to Retirees</a:t>
            </a:r>
          </a:p>
          <a:p>
            <a:endParaRPr lang="en-US" b="1" dirty="0">
              <a:solidFill>
                <a:schemeClr val="bg2"/>
              </a:solidFill>
            </a:endParaRPr>
          </a:p>
          <a:p>
            <a:pPr marL="285750" indent="-285750">
              <a:buFont typeface="Arial" panose="020B0604020202020204" pitchFamily="34" charset="0"/>
              <a:buChar char="•"/>
            </a:pPr>
            <a:r>
              <a:rPr lang="en-US" dirty="0">
                <a:solidFill>
                  <a:schemeClr val="bg2"/>
                </a:solidFill>
              </a:rPr>
              <a:t>The current UHC monthly premium for </a:t>
            </a:r>
            <a:r>
              <a:rPr lang="en-US" b="1" dirty="0">
                <a:solidFill>
                  <a:schemeClr val="bg2"/>
                </a:solidFill>
              </a:rPr>
              <a:t>Plan 1 </a:t>
            </a:r>
            <a:r>
              <a:rPr lang="en-US" dirty="0">
                <a:solidFill>
                  <a:schemeClr val="bg2"/>
                </a:solidFill>
              </a:rPr>
              <a:t>is </a:t>
            </a:r>
            <a:r>
              <a:rPr lang="en-US" b="1" dirty="0">
                <a:solidFill>
                  <a:schemeClr val="bg2"/>
                </a:solidFill>
              </a:rPr>
              <a:t>$275</a:t>
            </a:r>
            <a:r>
              <a:rPr lang="en-US" dirty="0">
                <a:solidFill>
                  <a:schemeClr val="bg2"/>
                </a:solidFill>
              </a:rPr>
              <a:t>.  As a reference point, the single monthly premium equivalent for the self-insured PPO plan is </a:t>
            </a:r>
            <a:r>
              <a:rPr lang="en-US" b="1" dirty="0">
                <a:solidFill>
                  <a:schemeClr val="bg2"/>
                </a:solidFill>
              </a:rPr>
              <a:t>$1,254.81.</a:t>
            </a:r>
          </a:p>
          <a:p>
            <a:pPr marL="285750" indent="-285750">
              <a:buFont typeface="Arial" panose="020B0604020202020204" pitchFamily="34" charset="0"/>
              <a:buChar char="•"/>
            </a:pPr>
            <a:r>
              <a:rPr lang="en-US" dirty="0">
                <a:solidFill>
                  <a:schemeClr val="bg2"/>
                </a:solidFill>
              </a:rPr>
              <a:t>The Excellus BC/BS monthly rate for 2025 for </a:t>
            </a:r>
            <a:r>
              <a:rPr lang="en-US" b="1" dirty="0">
                <a:solidFill>
                  <a:schemeClr val="bg2"/>
                </a:solidFill>
              </a:rPr>
              <a:t>Plan 1</a:t>
            </a:r>
            <a:r>
              <a:rPr lang="en-US" dirty="0">
                <a:solidFill>
                  <a:schemeClr val="bg2"/>
                </a:solidFill>
              </a:rPr>
              <a:t> is </a:t>
            </a:r>
            <a:r>
              <a:rPr lang="en-US" b="1" dirty="0">
                <a:solidFill>
                  <a:schemeClr val="bg2"/>
                </a:solidFill>
              </a:rPr>
              <a:t>$508.  </a:t>
            </a:r>
            <a:r>
              <a:rPr lang="en-US" dirty="0">
                <a:solidFill>
                  <a:schemeClr val="bg2"/>
                </a:solidFill>
              </a:rPr>
              <a:t>Retirees either pay nothing, or 25%, of this cost for retiree coverage.</a:t>
            </a:r>
          </a:p>
          <a:p>
            <a:pPr marL="285750" indent="-285750">
              <a:buFont typeface="Arial" panose="020B0604020202020204" pitchFamily="34" charset="0"/>
              <a:buChar char="•"/>
            </a:pPr>
            <a:r>
              <a:rPr lang="en-US" dirty="0">
                <a:solidFill>
                  <a:schemeClr val="bg2"/>
                </a:solidFill>
              </a:rPr>
              <a:t>Plan 2:  $413, Plan 3:  $423, Plan 4:  $543</a:t>
            </a:r>
          </a:p>
          <a:p>
            <a:pPr marL="285750" indent="-285750">
              <a:buFont typeface="Arial" panose="020B0604020202020204" pitchFamily="34" charset="0"/>
              <a:buChar char="•"/>
            </a:pPr>
            <a:r>
              <a:rPr lang="en-US" dirty="0">
                <a:solidFill>
                  <a:schemeClr val="bg2"/>
                </a:solidFill>
              </a:rPr>
              <a:t>The monthly increase for retirees paying 25% is $58.25, or $699 annually. </a:t>
            </a:r>
          </a:p>
          <a:p>
            <a:pPr marL="285750" indent="-285750">
              <a:buFont typeface="Arial" panose="020B0604020202020204" pitchFamily="34" charset="0"/>
              <a:buChar char="•"/>
            </a:pPr>
            <a:r>
              <a:rPr lang="en-US" dirty="0">
                <a:solidFill>
                  <a:schemeClr val="bg2"/>
                </a:solidFill>
              </a:rPr>
              <a:t>Even after this increase, the savings per month for those paying 25% is $186.70.</a:t>
            </a:r>
          </a:p>
          <a:p>
            <a:pPr marL="285750" indent="-285750">
              <a:buFont typeface="Arial" panose="020B0604020202020204" pitchFamily="34" charset="0"/>
              <a:buChar char="•"/>
            </a:pPr>
            <a:endParaRPr lang="en-US" sz="1400" dirty="0">
              <a:solidFill>
                <a:schemeClr val="bg2"/>
              </a:solidFill>
            </a:endParaRPr>
          </a:p>
          <a:p>
            <a:r>
              <a:rPr lang="en-US" b="1" dirty="0">
                <a:solidFill>
                  <a:schemeClr val="bg2"/>
                </a:solidFill>
              </a:rPr>
              <a:t>Next Steps</a:t>
            </a:r>
          </a:p>
          <a:p>
            <a:endParaRPr lang="en-US" sz="1400" b="1" dirty="0">
              <a:solidFill>
                <a:schemeClr val="bg2"/>
              </a:solidFill>
            </a:endParaRPr>
          </a:p>
          <a:p>
            <a:pPr marL="285750" indent="-285750">
              <a:buFont typeface="Arial" panose="020B0604020202020204" pitchFamily="34" charset="0"/>
              <a:buChar char="•"/>
            </a:pPr>
            <a:r>
              <a:rPr lang="en-US" dirty="0">
                <a:solidFill>
                  <a:schemeClr val="bg2"/>
                </a:solidFill>
              </a:rPr>
              <a:t>Once the decision is finalized, the County will send out a written communication to all enrolled retirees that announces the change.</a:t>
            </a:r>
          </a:p>
          <a:p>
            <a:pPr marL="285750" indent="-285750">
              <a:buFont typeface="Arial" panose="020B0604020202020204" pitchFamily="34" charset="0"/>
              <a:buChar char="•"/>
            </a:pPr>
            <a:r>
              <a:rPr lang="en-US" dirty="0">
                <a:solidFill>
                  <a:schemeClr val="bg2"/>
                </a:solidFill>
              </a:rPr>
              <a:t>United Healthcare will provide an enrollment file to Excellus, and Excellus will verify enrollment in Medicare Parts A and B with CMS. </a:t>
            </a:r>
          </a:p>
          <a:p>
            <a:pPr marL="285750" indent="-285750">
              <a:buFont typeface="Arial" panose="020B0604020202020204" pitchFamily="34" charset="0"/>
              <a:buChar char="•"/>
            </a:pPr>
            <a:r>
              <a:rPr lang="en-US" dirty="0">
                <a:solidFill>
                  <a:schemeClr val="bg2"/>
                </a:solidFill>
              </a:rPr>
              <a:t>Excellus will begin sending materials to plan participants.</a:t>
            </a:r>
          </a:p>
          <a:p>
            <a:pPr marL="285750" indent="-285750">
              <a:buFont typeface="Arial" panose="020B0604020202020204" pitchFamily="34" charset="0"/>
              <a:buChar char="•"/>
            </a:pPr>
            <a:r>
              <a:rPr lang="en-US" dirty="0">
                <a:solidFill>
                  <a:schemeClr val="bg2"/>
                </a:solidFill>
              </a:rPr>
              <a:t>Informational meetings will be scheduled with Excellus present for retirees to attend and ask questions. </a:t>
            </a:r>
          </a:p>
          <a:p>
            <a:pPr marL="285750" indent="-285750">
              <a:buFont typeface="Arial" panose="020B0604020202020204" pitchFamily="34" charset="0"/>
              <a:buChar char="•"/>
            </a:pPr>
            <a:r>
              <a:rPr lang="en-US" dirty="0">
                <a:solidFill>
                  <a:schemeClr val="bg2"/>
                </a:solidFill>
              </a:rPr>
              <a:t>The new coverage becomes effective January 01, 2025. </a:t>
            </a:r>
          </a:p>
          <a:p>
            <a:endParaRPr lang="en-US" sz="1600" dirty="0">
              <a:solidFill>
                <a:schemeClr val="bg2"/>
              </a:solidFill>
            </a:endParaRPr>
          </a:p>
        </p:txBody>
      </p:sp>
    </p:spTree>
    <p:extLst>
      <p:ext uri="{BB962C8B-B14F-4D97-AF65-F5344CB8AC3E}">
        <p14:creationId xmlns:p14="http://schemas.microsoft.com/office/powerpoint/2010/main" val="173177233"/>
      </p:ext>
    </p:extLst>
  </p:cSld>
  <p:clrMapOvr>
    <a:masterClrMapping/>
  </p:clrMapOvr>
</p:sld>
</file>

<file path=ppt/theme/theme1.xml><?xml version="1.0" encoding="utf-8"?>
<a:theme xmlns:a="http://schemas.openxmlformats.org/drawingml/2006/main" name="Office Theme">
  <a:themeElements>
    <a:clrScheme name="GKG Branding">
      <a:dk1>
        <a:sysClr val="windowText" lastClr="000000"/>
      </a:dk1>
      <a:lt1>
        <a:sysClr val="window" lastClr="FFFFFF"/>
      </a:lt1>
      <a:dk2>
        <a:srgbClr val="0F4C8C"/>
      </a:dk2>
      <a:lt2>
        <a:srgbClr val="0F4C8C"/>
      </a:lt2>
      <a:accent1>
        <a:srgbClr val="EC4724"/>
      </a:accent1>
      <a:accent2>
        <a:srgbClr val="F36F25"/>
      </a:accent2>
      <a:accent3>
        <a:srgbClr val="C5D92D"/>
      </a:accent3>
      <a:accent4>
        <a:srgbClr val="2FB671"/>
      </a:accent4>
      <a:accent5>
        <a:srgbClr val="4EC3C7"/>
      </a:accent5>
      <a:accent6>
        <a:srgbClr val="74D1F6"/>
      </a:accent6>
      <a:hlink>
        <a:srgbClr val="EC4724"/>
      </a:hlink>
      <a:folHlink>
        <a:srgbClr val="C5D92D"/>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1">
      <a:dk1>
        <a:sysClr val="windowText" lastClr="000000"/>
      </a:dk1>
      <a:lt1>
        <a:sysClr val="window" lastClr="FFFFFF"/>
      </a:lt1>
      <a:dk2>
        <a:srgbClr val="0F4C8C"/>
      </a:dk2>
      <a:lt2>
        <a:srgbClr val="0F4C8C"/>
      </a:lt2>
      <a:accent1>
        <a:srgbClr val="26CEF6"/>
      </a:accent1>
      <a:accent2>
        <a:srgbClr val="0F4C8C"/>
      </a:accent2>
      <a:accent3>
        <a:srgbClr val="C5D92D"/>
      </a:accent3>
      <a:accent4>
        <a:srgbClr val="2FB671"/>
      </a:accent4>
      <a:accent5>
        <a:srgbClr val="4EC3C7"/>
      </a:accent5>
      <a:accent6>
        <a:srgbClr val="74D1F6"/>
      </a:accent6>
      <a:hlink>
        <a:srgbClr val="2FB671"/>
      </a:hlink>
      <a:folHlink>
        <a:srgbClr val="2FB671"/>
      </a:folHlink>
    </a:clrScheme>
    <a:fontScheme name="GKG Custom 1">
      <a:majorFont>
        <a:latin typeface="Gill Sans MT"/>
        <a:ea typeface=""/>
        <a:cs typeface=""/>
      </a:majorFont>
      <a:minorFont>
        <a:latin typeface="Corbel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B2C310E8D58A41AB2F06C0127B02A6" ma:contentTypeVersion="16" ma:contentTypeDescription="Create a new document." ma:contentTypeScope="" ma:versionID="c07816e2d3b4f27c20e94aa5efcb9614">
  <xsd:schema xmlns:xsd="http://www.w3.org/2001/XMLSchema" xmlns:xs="http://www.w3.org/2001/XMLSchema" xmlns:p="http://schemas.microsoft.com/office/2006/metadata/properties" xmlns:ns2="eb6e4c8d-6aa2-48c9-9a1f-8e1d5d0e35dd" xmlns:ns3="3be4f9b4-bbb4-48ff-8526-613890db9f55" targetNamespace="http://schemas.microsoft.com/office/2006/metadata/properties" ma:root="true" ma:fieldsID="6a8154660acd49d4511046802efd43fd" ns2:_="" ns3:_="">
    <xsd:import namespace="eb6e4c8d-6aa2-48c9-9a1f-8e1d5d0e35dd"/>
    <xsd:import namespace="3be4f9b4-bbb4-48ff-8526-613890db9f5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CR" minOccurs="0"/>
                <xsd:element ref="ns2:MediaServiceSearchProperties" minOccurs="0"/>
                <xsd:element ref="ns2:HSLOG_x0023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6e4c8d-6aa2-48c9-9a1f-8e1d5d0e35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description="" ma:indexed="true"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6b0c65cb-66e1-4883-928e-26da22fa6eed"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HSLOG_x0023_" ma:index="23" nillable="true" ma:displayName="HS LOG#" ma:format="Dropdown" ma:internalName="HSLOG_x0023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be4f9b4-bbb4-48ff-8526-613890db9f5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525ae06-8274-4404-90d2-a4234a8b6ddd}" ma:internalName="TaxCatchAll" ma:showField="CatchAllData" ma:web="3be4f9b4-bbb4-48ff-8526-613890db9f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be4f9b4-bbb4-48ff-8526-613890db9f55" xsi:nil="true"/>
    <lcf76f155ced4ddcb4097134ff3c332f xmlns="eb6e4c8d-6aa2-48c9-9a1f-8e1d5d0e35dd">
      <Terms xmlns="http://schemas.microsoft.com/office/infopath/2007/PartnerControls"/>
    </lcf76f155ced4ddcb4097134ff3c332f>
    <HSLOG_x0023_ xmlns="eb6e4c8d-6aa2-48c9-9a1f-8e1d5d0e35dd" xsi:nil="true"/>
  </documentManagement>
</p:properties>
</file>

<file path=customXml/itemProps1.xml><?xml version="1.0" encoding="utf-8"?>
<ds:datastoreItem xmlns:ds="http://schemas.openxmlformats.org/officeDocument/2006/customXml" ds:itemID="{61A992B9-1BEF-4E51-8D60-F2B12C8AEA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6e4c8d-6aa2-48c9-9a1f-8e1d5d0e35dd"/>
    <ds:schemaRef ds:uri="3be4f9b4-bbb4-48ff-8526-613890db9f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3BA362-B4A6-475F-B38B-9177AEAF3BE4}">
  <ds:schemaRefs>
    <ds:schemaRef ds:uri="http://schemas.microsoft.com/sharepoint/v3/contenttype/forms"/>
  </ds:schemaRefs>
</ds:datastoreItem>
</file>

<file path=customXml/itemProps3.xml><?xml version="1.0" encoding="utf-8"?>
<ds:datastoreItem xmlns:ds="http://schemas.openxmlformats.org/officeDocument/2006/customXml" ds:itemID="{42C1B23B-EAD6-4DC0-B409-7991BD0522CB}">
  <ds:schemaRefs>
    <ds:schemaRef ds:uri="http://schemas.microsoft.com/office/2006/metadata/properties"/>
    <ds:schemaRef ds:uri="http://schemas.microsoft.com/office/infopath/2007/PartnerControls"/>
    <ds:schemaRef ds:uri="3be4f9b4-bbb4-48ff-8526-613890db9f55"/>
    <ds:schemaRef ds:uri="eb6e4c8d-6aa2-48c9-9a1f-8e1d5d0e35dd"/>
  </ds:schemaRefs>
</ds:datastoreItem>
</file>

<file path=docProps/app.xml><?xml version="1.0" encoding="utf-8"?>
<Properties xmlns="http://schemas.openxmlformats.org/officeDocument/2006/extended-properties" xmlns:vt="http://schemas.openxmlformats.org/officeDocument/2006/docPropsVTypes">
  <Template>Office Theme</Template>
  <TotalTime>12402</TotalTime>
  <Words>573</Words>
  <Application>Microsoft Office PowerPoint</Application>
  <PresentationFormat>Letter Paper (8.5x11 in)</PresentationFormat>
  <Paragraphs>41</Paragraphs>
  <Slides>4</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vt:i4>
      </vt:variant>
    </vt:vector>
  </HeadingPairs>
  <TitlesOfParts>
    <vt:vector size="12" baseType="lpstr">
      <vt:lpstr>Arial</vt:lpstr>
      <vt:lpstr>Calibri</vt:lpstr>
      <vt:lpstr>Calibri Light</vt:lpstr>
      <vt:lpstr>Corbel Light</vt:lpstr>
      <vt:lpstr>Gill Sans MT</vt:lpstr>
      <vt:lpstr>ITC Officina Sans Std Book</vt:lpstr>
      <vt:lpstr>Office Theme</vt:lpstr>
      <vt:lpstr>1_Office Theme</vt:lpstr>
      <vt:lpstr>Lewis County Broome County Purchasing Alliance Update   September 17, 2024 Presented by Suzie Phillips</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Compliance</dc:title>
  <dc:creator>Megan Gymburch</dc:creator>
  <cp:lastModifiedBy>Joyce Hodkinson</cp:lastModifiedBy>
  <cp:revision>550</cp:revision>
  <cp:lastPrinted>2021-03-22T22:07:36Z</cp:lastPrinted>
  <dcterms:created xsi:type="dcterms:W3CDTF">2018-08-07T18:15:19Z</dcterms:created>
  <dcterms:modified xsi:type="dcterms:W3CDTF">2024-09-24T14:49:01Z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0x01010022B2C310E8D58A41AB2F06C0127B02A6</vt:lpwstr>
  </property>
  <property fmtid="{D5CDD505-2E9C-101B-9397-08002B2CF9AE}" pid="3" name="Order">
    <vt:r8>14127200</vt:r8>
  </property>
  <property fmtid="{D5CDD505-2E9C-101B-9397-08002B2CF9AE}" pid="4" name="MediaServiceImageTags">
    <vt:lpwstr/>
  </property>
</Properties>
</file>