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3"/>
  </p:notesMasterIdLst>
  <p:handoutMasterIdLst>
    <p:handoutMasterId r:id="rId44"/>
  </p:handoutMasterIdLst>
  <p:sldIdLst>
    <p:sldId id="504" r:id="rId5"/>
    <p:sldId id="363" r:id="rId6"/>
    <p:sldId id="512" r:id="rId7"/>
    <p:sldId id="513" r:id="rId8"/>
    <p:sldId id="526" r:id="rId9"/>
    <p:sldId id="529" r:id="rId10"/>
    <p:sldId id="514" r:id="rId11"/>
    <p:sldId id="423" r:id="rId12"/>
    <p:sldId id="519" r:id="rId13"/>
    <p:sldId id="505" r:id="rId14"/>
    <p:sldId id="506" r:id="rId15"/>
    <p:sldId id="588" r:id="rId16"/>
    <p:sldId id="507" r:id="rId17"/>
    <p:sldId id="536" r:id="rId18"/>
    <p:sldId id="445" r:id="rId19"/>
    <p:sldId id="510" r:id="rId20"/>
    <p:sldId id="538" r:id="rId21"/>
    <p:sldId id="547" r:id="rId22"/>
    <p:sldId id="567" r:id="rId23"/>
    <p:sldId id="568" r:id="rId24"/>
    <p:sldId id="569" r:id="rId25"/>
    <p:sldId id="572" r:id="rId26"/>
    <p:sldId id="573" r:id="rId27"/>
    <p:sldId id="578" r:id="rId28"/>
    <p:sldId id="597" r:id="rId29"/>
    <p:sldId id="582" r:id="rId30"/>
    <p:sldId id="579" r:id="rId31"/>
    <p:sldId id="562" r:id="rId32"/>
    <p:sldId id="548" r:id="rId33"/>
    <p:sldId id="557" r:id="rId34"/>
    <p:sldId id="558" r:id="rId35"/>
    <p:sldId id="560" r:id="rId36"/>
    <p:sldId id="549" r:id="rId37"/>
    <p:sldId id="555" r:id="rId38"/>
    <p:sldId id="550" r:id="rId39"/>
    <p:sldId id="551" r:id="rId40"/>
    <p:sldId id="552" r:id="rId41"/>
    <p:sldId id="553" r:id="rId42"/>
  </p:sldIdLst>
  <p:sldSz cx="9144000" cy="6858000" type="screen4x3"/>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2" pos="2760" userDrawn="1">
          <p15:clr>
            <a:srgbClr val="A4A3A4"/>
          </p15:clr>
        </p15:guide>
        <p15:guide id="3" orient="horz" pos="1224" userDrawn="1">
          <p15:clr>
            <a:srgbClr val="A4A3A4"/>
          </p15:clr>
        </p15:guide>
        <p15:guide id="5" orient="horz" pos="792" userDrawn="1">
          <p15:clr>
            <a:srgbClr val="A4A3A4"/>
          </p15:clr>
        </p15:guide>
        <p15:guide id="6" orient="horz" pos="1080" userDrawn="1">
          <p15:clr>
            <a:srgbClr val="A4A3A4"/>
          </p15:clr>
        </p15:guide>
        <p15:guide id="7" orient="horz" pos="1152" userDrawn="1">
          <p15:clr>
            <a:srgbClr val="A4A3A4"/>
          </p15:clr>
        </p15:guide>
        <p15:guide id="8" pos="2880" userDrawn="1">
          <p15:clr>
            <a:srgbClr val="A4A3A4"/>
          </p15:clr>
        </p15:guide>
        <p15:guide id="9" orient="horz" pos="1320" userDrawn="1">
          <p15:clr>
            <a:srgbClr val="A4A3A4"/>
          </p15:clr>
        </p15:guide>
        <p15:guide id="10" orient="horz" pos="576" userDrawn="1">
          <p15:clr>
            <a:srgbClr val="A4A3A4"/>
          </p15:clr>
        </p15:guide>
        <p15:guide id="11" orient="horz" pos="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4EF8A2-564E-21D8-5908-2CDE0703EFD7}" name="Bolin-Glassford, Wendy" initials="BGW" userId="S::wendy_glassford@uhc.com::ba9e17fb-75f8-41ab-8674-d96484062c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0" clrIdx="0">
    <p:extLst>
      <p:ext uri="{19B8F6BF-5375-455C-9EA6-DF929625EA0E}">
        <p15:presenceInfo xmlns:p15="http://schemas.microsoft.com/office/powerpoint/2012/main" userId="Microsoft Office User" providerId="None"/>
      </p:ext>
    </p:extLst>
  </p:cmAuthor>
  <p:cmAuthor id="2" name="Liisa Turan-Walters" initials="LT" lastIdx="1" clrIdx="1">
    <p:extLst>
      <p:ext uri="{19B8F6BF-5375-455C-9EA6-DF929625EA0E}">
        <p15:presenceInfo xmlns:p15="http://schemas.microsoft.com/office/powerpoint/2012/main" userId="S::liituran@publicisgroupe.net::e3a04ddb-12ea-4799-8db6-07d4ec8fe7d7" providerId="AD"/>
      </p:ext>
    </p:extLst>
  </p:cmAuthor>
  <p:cmAuthor id="3" name="Bolin-Glassford, Wendy" initials="BGW" lastIdx="4" clrIdx="2">
    <p:extLst>
      <p:ext uri="{19B8F6BF-5375-455C-9EA6-DF929625EA0E}">
        <p15:presenceInfo xmlns:p15="http://schemas.microsoft.com/office/powerpoint/2012/main" userId="S::wendy_glassford@uhc.com::ba9e17fb-75f8-41ab-8674-d96484062c66" providerId="AD"/>
      </p:ext>
    </p:extLst>
  </p:cmAuthor>
  <p:cmAuthor id="4" name="Kloyda, Lynn" initials="KL" lastIdx="3" clrIdx="3">
    <p:extLst>
      <p:ext uri="{19B8F6BF-5375-455C-9EA6-DF929625EA0E}">
        <p15:presenceInfo xmlns:p15="http://schemas.microsoft.com/office/powerpoint/2012/main" userId="S::lynn_kloyda@uhc.com::e3df9252-aee4-4fdb-a89e-5b860f3024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002677"/>
    <a:srgbClr val="EAEBEB"/>
    <a:srgbClr val="FFFFFF"/>
    <a:srgbClr val="FFB38F"/>
    <a:srgbClr val="CC6528"/>
    <a:srgbClr val="FFE1D2"/>
    <a:srgbClr val="FDB392"/>
    <a:srgbClr val="FDF1CC"/>
    <a:srgbClr val="F8DA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93" autoAdjust="0"/>
    <p:restoredTop sz="82021" autoAdjust="0"/>
  </p:normalViewPr>
  <p:slideViewPr>
    <p:cSldViewPr snapToGrid="0">
      <p:cViewPr varScale="1">
        <p:scale>
          <a:sx n="90" d="100"/>
          <a:sy n="90" d="100"/>
        </p:scale>
        <p:origin x="2442" y="78"/>
      </p:cViewPr>
      <p:guideLst>
        <p:guide pos="2760"/>
        <p:guide orient="horz" pos="1224"/>
        <p:guide orient="horz" pos="792"/>
        <p:guide orient="horz" pos="1080"/>
        <p:guide orient="horz" pos="1152"/>
        <p:guide pos="2880"/>
        <p:guide orient="horz" pos="1320"/>
        <p:guide orient="horz" pos="576"/>
        <p:guide orient="horz" pos="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B46805-6D58-40DB-BDB3-94366D66014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926C7D6-4560-4E46-B697-B4572F23770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D581DAF-1EFB-48B3-B198-4E2D6EF7D153}" type="datetimeFigureOut">
              <a:rPr lang="en-US" smtClean="0"/>
              <a:t>9/19/2023</a:t>
            </a:fld>
            <a:endParaRPr lang="en-US" dirty="0"/>
          </a:p>
        </p:txBody>
      </p:sp>
      <p:sp>
        <p:nvSpPr>
          <p:cNvPr id="4" name="Footer Placeholder 3">
            <a:extLst>
              <a:ext uri="{FF2B5EF4-FFF2-40B4-BE49-F238E27FC236}">
                <a16:creationId xmlns:a16="http://schemas.microsoft.com/office/drawing/2014/main" id="{670F48C7-F5C9-487A-A7F1-5C497A11B3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0DF1CA-DEF8-488E-812E-E13FD6F21D4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9A3A6E-334A-406E-9E2D-56A6BBB3588A}" type="slidenum">
              <a:rPr lang="en-US" smtClean="0"/>
              <a:t>‹#›</a:t>
            </a:fld>
            <a:endParaRPr lang="en-US" dirty="0"/>
          </a:p>
        </p:txBody>
      </p:sp>
    </p:spTree>
    <p:extLst>
      <p:ext uri="{BB962C8B-B14F-4D97-AF65-F5344CB8AC3E}">
        <p14:creationId xmlns:p14="http://schemas.microsoft.com/office/powerpoint/2010/main" val="1364280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820659-73FB-BE45-9A42-B7FACADC836D}" type="datetimeFigureOut">
              <a:rPr lang="en-US" smtClean="0"/>
              <a:t>9/19/2023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0177F8-3717-E441-ABD5-E9CC1E0ED10B}" type="slidenum">
              <a:rPr lang="en-US" smtClean="0"/>
              <a:t>‹#›</a:t>
            </a:fld>
            <a:endParaRPr lang="en-US" dirty="0"/>
          </a:p>
        </p:txBody>
      </p:sp>
    </p:spTree>
    <p:extLst>
      <p:ext uri="{BB962C8B-B14F-4D97-AF65-F5344CB8AC3E}">
        <p14:creationId xmlns:p14="http://schemas.microsoft.com/office/powerpoint/2010/main" val="117960188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mailto:joycehodkinson@lewiscounty.ny.gov"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Thank you for the opportunity to speak to you today about the benefits and programs available to you through the </a:t>
            </a:r>
            <a:r>
              <a:rPr lang="en-US"/>
              <a:t>Lewis County Medicare </a:t>
            </a:r>
            <a:r>
              <a:rPr lang="en-US" dirty="0"/>
              <a:t>Advantage Plan. We are excited for the chance to share information with you about your </a:t>
            </a:r>
            <a:r>
              <a:rPr lang="en-US" dirty="0">
                <a:solidFill>
                  <a:srgbClr val="FF0000"/>
                </a:solidFill>
              </a:rPr>
              <a:t>plan!</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p:txBody>
      </p:sp>
      <p:sp>
        <p:nvSpPr>
          <p:cNvPr id="4" name="Slide Number Placeholder 3"/>
          <p:cNvSpPr>
            <a:spLocks noGrp="1"/>
          </p:cNvSpPr>
          <p:nvPr>
            <p:ph type="sldNum" sz="quarter" idx="5"/>
          </p:nvPr>
        </p:nvSpPr>
        <p:spPr/>
        <p:txBody>
          <a:bodyPr/>
          <a:lstStyle/>
          <a:p>
            <a:fld id="{DF0177F8-3717-E441-ABD5-E9CC1E0ED10B}" type="slidenum">
              <a:rPr lang="en-US" smtClean="0"/>
              <a:t>1</a:t>
            </a:fld>
            <a:endParaRPr lang="en-US" dirty="0"/>
          </a:p>
        </p:txBody>
      </p:sp>
    </p:spTree>
    <p:extLst>
      <p:ext uri="{BB962C8B-B14F-4D97-AF65-F5344CB8AC3E}">
        <p14:creationId xmlns:p14="http://schemas.microsoft.com/office/powerpoint/2010/main" val="2173455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defRPr/>
            </a:pPr>
            <a:r>
              <a:rPr lang="en-US" baseline="0" dirty="0"/>
              <a:t>The National PPO plan lets you utilize providers in or out of the UnitedHealthcare®</a:t>
            </a:r>
            <a:r>
              <a:rPr lang="en-US" dirty="0"/>
              <a:t> </a:t>
            </a:r>
            <a:r>
              <a:rPr lang="en-US" baseline="0" dirty="0"/>
              <a:t>network for the same cost to you as long as the out of network provider participates in Medicare and is willing to bill UnitedHealthcare.</a:t>
            </a:r>
            <a:r>
              <a:rPr lang="en-US" dirty="0"/>
              <a:t> </a:t>
            </a:r>
          </a:p>
          <a:p>
            <a:pPr defTabSz="457200">
              <a:defRPr/>
            </a:pPr>
            <a:r>
              <a:rPr lang="en-US" baseline="0" dirty="0"/>
              <a:t>The provider you are currently utilizing may already be in the UnitedHealthcare®</a:t>
            </a:r>
            <a:r>
              <a:rPr lang="en-US" dirty="0"/>
              <a:t> </a:t>
            </a:r>
            <a:r>
              <a:rPr lang="en-US" baseline="0" dirty="0"/>
              <a:t> network under your plan. To confirm if your provider is in network you can check online at</a:t>
            </a:r>
            <a:r>
              <a:rPr lang="en-US" dirty="0"/>
              <a:t> retiree.uhc.com </a:t>
            </a:r>
            <a:r>
              <a:rPr lang="en-US" baseline="0" dirty="0"/>
              <a:t> or call the UnitedHealthcare®</a:t>
            </a:r>
            <a:r>
              <a:rPr lang="en-US" dirty="0"/>
              <a:t> </a:t>
            </a:r>
            <a:r>
              <a:rPr lang="en-US" baseline="0" dirty="0"/>
              <a:t>customer service line at 1-844-665-5564, TTY 711, </a:t>
            </a:r>
            <a:r>
              <a:rPr lang="en-US" dirty="0"/>
              <a:t>8 a.m.–8 p.m. local time, Monday–Friday.</a:t>
            </a:r>
            <a:endParaRPr lang="en-US" dirty="0">
              <a:cs typeface="Calibri"/>
            </a:endParaRPr>
          </a:p>
          <a:p>
            <a:pPr defTabSz="457200">
              <a:defRPr/>
            </a:pPr>
            <a:r>
              <a:rPr lang="en-US" baseline="0" dirty="0"/>
              <a:t>If your provider is not in the UnitedHealthcare®</a:t>
            </a:r>
            <a:r>
              <a:rPr lang="en-US" dirty="0"/>
              <a:t> </a:t>
            </a:r>
            <a:r>
              <a:rPr lang="en-US" baseline="0" dirty="0"/>
              <a:t> network our customer service team may be able to assist by confirming if the provider participates in Medicare and accepts the plan.</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10</a:t>
            </a:fld>
            <a:endParaRPr lang="en-US" dirty="0"/>
          </a:p>
        </p:txBody>
      </p:sp>
    </p:spTree>
    <p:extLst>
      <p:ext uri="{BB962C8B-B14F-4D97-AF65-F5344CB8AC3E}">
        <p14:creationId xmlns:p14="http://schemas.microsoft.com/office/powerpoint/2010/main" val="1350522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spcBef>
                <a:spcPct val="30000"/>
              </a:spcBef>
              <a:spcAft>
                <a:spcPct val="0"/>
              </a:spcAft>
              <a:defRPr/>
            </a:pPr>
            <a:r>
              <a:rPr lang="en-US" sz="900" dirty="0">
                <a:solidFill>
                  <a:srgbClr val="323232"/>
                </a:solidFill>
                <a:latin typeface="Arial"/>
                <a:cs typeface="Arial"/>
              </a:rPr>
              <a:t>If you go to see</a:t>
            </a:r>
            <a:r>
              <a:rPr lang="en-US" sz="900" baseline="0" dirty="0">
                <a:solidFill>
                  <a:srgbClr val="323232"/>
                </a:solidFill>
                <a:latin typeface="Arial"/>
                <a:cs typeface="Arial"/>
              </a:rPr>
              <a:t> your Primary care provider the coverage will be in-network $0 copay </a:t>
            </a:r>
            <a:r>
              <a:rPr lang="en-US" sz="900" baseline="0" dirty="0">
                <a:solidFill>
                  <a:srgbClr val="323232"/>
                </a:solidFill>
                <a:latin typeface="+mn-lt"/>
                <a:cs typeface="Calibri"/>
              </a:rPr>
              <a:t>and out-of-network $0 copay.</a:t>
            </a:r>
            <a:endParaRPr lang="en-US" sz="900" baseline="0" dirty="0">
              <a:solidFill>
                <a:srgbClr val="323232"/>
              </a:solidFill>
              <a:latin typeface="Arial"/>
              <a:cs typeface="Calibri"/>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900" baseline="0" dirty="0">
                <a:solidFill>
                  <a:srgbClr val="323232"/>
                </a:solidFill>
                <a:latin typeface="Arial"/>
                <a:cs typeface="Arial"/>
              </a:rPr>
              <a:t>If you see a specialist the coverage will </a:t>
            </a:r>
            <a:r>
              <a:rPr lang="en-US" sz="900" baseline="0" dirty="0">
                <a:solidFill>
                  <a:srgbClr val="323232"/>
                </a:solidFill>
                <a:latin typeface="+mn-lt"/>
                <a:cs typeface="Arial"/>
              </a:rPr>
              <a:t>be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r>
              <a:rPr lang="en-US" sz="900" baseline="0" dirty="0">
                <a:solidFill>
                  <a:srgbClr val="323232"/>
                </a:solidFill>
                <a:latin typeface="+mn-lt"/>
                <a:cs typeface="Arial"/>
              </a:rPr>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900" baseline="0" dirty="0">
                <a:solidFill>
                  <a:srgbClr val="323232"/>
                </a:solidFill>
                <a:latin typeface="+mn-lt"/>
                <a:cs typeface="Arial"/>
              </a:rPr>
              <a:t>If you go to an Urgent care facility the benefit is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r>
              <a:rPr lang="en-US" sz="900" baseline="0" dirty="0">
                <a:solidFill>
                  <a:srgbClr val="323232"/>
                </a:solidFill>
                <a:latin typeface="+mn-lt"/>
                <a:cs typeface="Arial"/>
              </a:rPr>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900" baseline="0" dirty="0">
                <a:solidFill>
                  <a:srgbClr val="323232"/>
                </a:solidFill>
                <a:latin typeface="+mn-lt"/>
                <a:cs typeface="Arial"/>
              </a:rPr>
              <a:t>For an Emergency room visit the benefit is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r>
              <a:rPr lang="en-US" sz="900" baseline="0" dirty="0">
                <a:solidFill>
                  <a:srgbClr val="323232"/>
                </a:solidFill>
                <a:latin typeface="+mn-lt"/>
                <a:cs typeface="Arial"/>
              </a:rPr>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900" baseline="0" dirty="0">
                <a:solidFill>
                  <a:srgbClr val="323232"/>
                </a:solidFill>
                <a:latin typeface="+mn-lt"/>
                <a:cs typeface="Arial"/>
              </a:rPr>
              <a:t>An inpatient hospitalization stay would be covered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r>
              <a:rPr lang="en-US" sz="900" baseline="0" dirty="0">
                <a:solidFill>
                  <a:srgbClr val="323232"/>
                </a:solidFill>
                <a:latin typeface="+mn-lt"/>
                <a:cs typeface="Arial"/>
              </a:rPr>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900" kern="1200" baseline="0" dirty="0">
                <a:solidFill>
                  <a:srgbClr val="323232"/>
                </a:solidFill>
                <a:latin typeface="+mn-lt"/>
                <a:ea typeface="+mn-ea"/>
                <a:cs typeface="Arial"/>
              </a:rPr>
              <a:t>The coverage for an Outpatient surgery is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r>
              <a:rPr lang="en-US" sz="900" kern="1200" baseline="0" dirty="0">
                <a:solidFill>
                  <a:srgbClr val="323232"/>
                </a:solidFill>
                <a:latin typeface="+mn-lt"/>
                <a:ea typeface="+mn-ea"/>
                <a:cs typeface="Arial"/>
              </a:rPr>
              <a:t>.</a:t>
            </a:r>
          </a:p>
          <a:p>
            <a:r>
              <a:rPr lang="en-US" sz="900" kern="1200" baseline="0" dirty="0">
                <a:solidFill>
                  <a:srgbClr val="323232"/>
                </a:solidFill>
                <a:latin typeface="+mn-lt"/>
                <a:ea typeface="+mn-ea"/>
                <a:cs typeface="Arial"/>
              </a:rPr>
              <a:t>The coverage for a medical virtual visit is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endParaRPr lang="en-US" sz="900" kern="1200" baseline="0" dirty="0">
              <a:solidFill>
                <a:srgbClr val="323232"/>
              </a:solidFill>
              <a:latin typeface="+mn-lt"/>
              <a:ea typeface="+mn-ea"/>
              <a:cs typeface="Arial"/>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11</a:t>
            </a:fld>
            <a:endParaRPr lang="en-US" dirty="0"/>
          </a:p>
        </p:txBody>
      </p:sp>
    </p:spTree>
    <p:extLst>
      <p:ext uri="{BB962C8B-B14F-4D97-AF65-F5344CB8AC3E}">
        <p14:creationId xmlns:p14="http://schemas.microsoft.com/office/powerpoint/2010/main" val="152500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solidFill>
                  <a:srgbClr val="323232"/>
                </a:solidFill>
                <a:latin typeface="+mn-lt"/>
                <a:cs typeface="Calibri"/>
              </a:rPr>
              <a:t>Some of the preventative</a:t>
            </a:r>
            <a:r>
              <a:rPr lang="en-US" sz="900" baseline="0" dirty="0">
                <a:solidFill>
                  <a:srgbClr val="323232"/>
                </a:solidFill>
                <a:latin typeface="+mn-lt"/>
                <a:cs typeface="Calibri"/>
              </a:rPr>
              <a:t> services that are covered under the plan are:</a:t>
            </a:r>
            <a:endParaRPr lang="en-US" dirty="0">
              <a:cs typeface="Calibri"/>
            </a:endParaRPr>
          </a:p>
          <a:p>
            <a:pPr marL="0" indent="0">
              <a:buFont typeface="Arial" panose="020B0604020202020204" pitchFamily="34" charset="0"/>
              <a:buNone/>
            </a:pPr>
            <a:r>
              <a:rPr lang="en-US" sz="900" baseline="0" dirty="0">
                <a:solidFill>
                  <a:srgbClr val="323232"/>
                </a:solidFill>
                <a:latin typeface="+mn-lt"/>
                <a:cs typeface="Arial"/>
              </a:rPr>
              <a:t>An annual physical will be covered at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p>
          <a:p>
            <a:pPr marL="0" indent="0">
              <a:buFont typeface="Arial" panose="020B0604020202020204" pitchFamily="34" charset="0"/>
              <a:buNone/>
            </a:pPr>
            <a:r>
              <a:rPr lang="en-US" sz="900" baseline="0" dirty="0">
                <a:solidFill>
                  <a:srgbClr val="323232"/>
                </a:solidFill>
                <a:latin typeface="+mn-lt"/>
                <a:cs typeface="Arial"/>
              </a:rPr>
              <a:t>An annual wellness visit will be covered at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p>
          <a:p>
            <a:pPr marL="0" indent="0">
              <a:buFont typeface="Arial" panose="020B0604020202020204" pitchFamily="34" charset="0"/>
              <a:buNone/>
            </a:pPr>
            <a:r>
              <a:rPr lang="en-US" sz="900" baseline="0" dirty="0">
                <a:solidFill>
                  <a:srgbClr val="323232"/>
                </a:solidFill>
                <a:latin typeface="+mn-lt"/>
                <a:cs typeface="Arial"/>
              </a:rPr>
              <a:t>Immunizations will be covered at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baseline="0" dirty="0">
                <a:solidFill>
                  <a:srgbClr val="323232"/>
                </a:solidFill>
                <a:latin typeface="+mn-lt"/>
                <a:cs typeface="Arial"/>
              </a:rPr>
              <a:t>Breast cancer screening will be covered at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p>
          <a:p>
            <a:pPr marL="0" indent="0">
              <a:buFont typeface="Arial" panose="020B0604020202020204" pitchFamily="34" charset="0"/>
              <a:buNone/>
            </a:pPr>
            <a:r>
              <a:rPr lang="en-US" sz="900" baseline="0" dirty="0">
                <a:solidFill>
                  <a:srgbClr val="323232"/>
                </a:solidFill>
                <a:latin typeface="+mn-lt"/>
                <a:cs typeface="Arial"/>
              </a:rPr>
              <a:t>Colon cancer screening will be covered at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12</a:t>
            </a:fld>
            <a:endParaRPr lang="en-US" dirty="0"/>
          </a:p>
        </p:txBody>
      </p:sp>
    </p:spTree>
    <p:extLst>
      <p:ext uri="{BB962C8B-B14F-4D97-AF65-F5344CB8AC3E}">
        <p14:creationId xmlns:p14="http://schemas.microsoft.com/office/powerpoint/2010/main" val="3200008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solidFill>
                  <a:srgbClr val="323232"/>
                </a:solidFill>
                <a:latin typeface="+mn-lt"/>
                <a:cs typeface="Calibri"/>
              </a:rPr>
              <a:t>Additional</a:t>
            </a:r>
            <a:r>
              <a:rPr lang="en-US" sz="900" baseline="0" dirty="0">
                <a:solidFill>
                  <a:srgbClr val="323232"/>
                </a:solidFill>
                <a:latin typeface="+mn-lt"/>
                <a:cs typeface="Calibri"/>
              </a:rPr>
              <a:t> benefits under your plan are:</a:t>
            </a:r>
            <a:endParaRPr lang="en-US" dirty="0">
              <a:cs typeface="Calibri"/>
            </a:endParaRPr>
          </a:p>
          <a:p>
            <a:pPr marL="0" indent="0">
              <a:buFont typeface="Arial" panose="020B0604020202020204" pitchFamily="34" charset="0"/>
              <a:buNone/>
            </a:pPr>
            <a:r>
              <a:rPr lang="en-US" sz="900" baseline="0" dirty="0">
                <a:solidFill>
                  <a:srgbClr val="323232"/>
                </a:solidFill>
                <a:latin typeface="+mn-lt"/>
                <a:cs typeface="Arial"/>
              </a:rPr>
              <a:t>Medicare covered podiatry covered at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900" baseline="0" dirty="0">
                <a:solidFill>
                  <a:srgbClr val="323232"/>
                </a:solidFill>
                <a:latin typeface="+mn-lt"/>
                <a:cs typeface="Arial"/>
              </a:rPr>
              <a:t>Medicare covered chiropractic care covered at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endParaRPr lang="en-US" sz="900" baseline="0" dirty="0">
              <a:solidFill>
                <a:srgbClr val="323232"/>
              </a:solidFill>
              <a:latin typeface="+mn-lt"/>
              <a:cs typeface="Arial"/>
            </a:endParaRPr>
          </a:p>
          <a:p>
            <a:pPr marL="0" indent="0">
              <a:buFont typeface="Arial" panose="020B0604020202020204" pitchFamily="34" charset="0"/>
              <a:buNone/>
            </a:pPr>
            <a:r>
              <a:rPr lang="en-US" sz="900" baseline="0" dirty="0">
                <a:solidFill>
                  <a:srgbClr val="323232"/>
                </a:solidFill>
                <a:latin typeface="+mn-lt"/>
                <a:cs typeface="Arial"/>
              </a:rPr>
              <a:t>Medicare covered vision services covered at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900" baseline="0" dirty="0">
                <a:solidFill>
                  <a:srgbClr val="323232"/>
                </a:solidFill>
                <a:latin typeface="+mn-lt"/>
                <a:cs typeface="Arial"/>
              </a:rPr>
              <a:t>Medicare covered hearing services covered at </a:t>
            </a:r>
            <a:r>
              <a:rPr lang="en-US" sz="900" baseline="0" dirty="0">
                <a:solidFill>
                  <a:srgbClr val="323232"/>
                </a:solidFill>
                <a:latin typeface="Arial"/>
                <a:cs typeface="Arial"/>
              </a:rPr>
              <a:t>in-network $0 copay </a:t>
            </a:r>
            <a:r>
              <a:rPr lang="en-US" sz="900" baseline="0" dirty="0">
                <a:solidFill>
                  <a:srgbClr val="323232"/>
                </a:solidFill>
                <a:latin typeface="+mn-lt"/>
                <a:cs typeface="Calibri"/>
              </a:rPr>
              <a:t>and out-of-network $0 copay</a:t>
            </a:r>
            <a:endParaRPr lang="en-US" sz="900" baseline="0" dirty="0">
              <a:solidFill>
                <a:srgbClr val="323232"/>
              </a:solidFill>
              <a:latin typeface="+mn-lt"/>
              <a:cs typeface="Arial"/>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900" baseline="0" dirty="0">
              <a:solidFill>
                <a:srgbClr val="323232"/>
              </a:solidFill>
              <a:latin typeface="+mn-lt"/>
              <a:cs typeface="Arial"/>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900" baseline="0" dirty="0">
              <a:solidFill>
                <a:srgbClr val="323232"/>
              </a:solidFill>
              <a:latin typeface="+mn-lt"/>
              <a:cs typeface="Arial"/>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13</a:t>
            </a:fld>
            <a:endParaRPr lang="en-US" dirty="0"/>
          </a:p>
        </p:txBody>
      </p:sp>
    </p:spTree>
    <p:extLst>
      <p:ext uri="{BB962C8B-B14F-4D97-AF65-F5344CB8AC3E}">
        <p14:creationId xmlns:p14="http://schemas.microsoft.com/office/powerpoint/2010/main" val="3246583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UnitedHealthcare Vision benefit includes access to a nationwide network with the freedom to see any participating provider</a:t>
            </a:r>
            <a:endParaRPr lang="en-US" dirty="0">
              <a:cs typeface="Calibri"/>
            </a:endParaRPr>
          </a:p>
          <a:p>
            <a:r>
              <a:rPr lang="en-US" dirty="0"/>
              <a:t>Benefits include:</a:t>
            </a:r>
            <a:endParaRPr lang="en-US" dirty="0">
              <a:cs typeface="Calibri"/>
            </a:endParaRPr>
          </a:p>
          <a:p>
            <a:r>
              <a:rPr lang="en-US" dirty="0"/>
              <a:t>A routine eye exam once every 12 months with a $0 copay</a:t>
            </a:r>
            <a:endParaRPr lang="en-US" dirty="0">
              <a:cs typeface="Calibri"/>
            </a:endParaRPr>
          </a:p>
          <a:p>
            <a:r>
              <a:rPr lang="en-US" dirty="0"/>
              <a:t>$70 allowance toward eyeglasses (frames and lenses), every 12 months</a:t>
            </a:r>
            <a:endParaRPr lang="en-US" dirty="0">
              <a:cs typeface="Calibri"/>
            </a:endParaRPr>
          </a:p>
          <a:p>
            <a:r>
              <a:rPr lang="en-US" dirty="0"/>
              <a:t>$105 allowance toward contact lenses instead of eyeglasses, every 12 months</a:t>
            </a:r>
            <a:endParaRPr lang="en-US" dirty="0">
              <a:cs typeface="Calibri"/>
            </a:endParaRPr>
          </a:p>
          <a:p>
            <a:r>
              <a:rPr lang="en-US" dirty="0"/>
              <a:t>Please note that the vision provider network is through UnitedHealthcare Medical Network – see your UnitedHealthcare member ID card for details </a:t>
            </a:r>
            <a:endParaRPr lang="en-US" i="1"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14</a:t>
            </a:fld>
            <a:endParaRPr lang="en-US" dirty="0"/>
          </a:p>
        </p:txBody>
      </p:sp>
    </p:spTree>
    <p:extLst>
      <p:ext uri="{BB962C8B-B14F-4D97-AF65-F5344CB8AC3E}">
        <p14:creationId xmlns:p14="http://schemas.microsoft.com/office/powerpoint/2010/main" val="3742856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spcAft>
                <a:spcPts val="1200"/>
              </a:spcAft>
            </a:pPr>
            <a:r>
              <a:rPr lang="en-US" dirty="0">
                <a:cs typeface="Calibri"/>
              </a:rPr>
              <a:t>Your Medicare Part D prescription drug coverage includes thousands</a:t>
            </a:r>
            <a:r>
              <a:rPr lang="en-US" dirty="0"/>
              <a:t> of brand-name and generic prescription drugs.  You can choose from thousands of national chain, regional and independent local retail pharmacies in our network. </a:t>
            </a:r>
            <a:endParaRPr lang="en-US" dirty="0">
              <a:cs typeface="Calibri" panose="020F0502020204030204"/>
            </a:endParaRPr>
          </a:p>
          <a:p>
            <a:pPr>
              <a:spcBef>
                <a:spcPts val="300"/>
              </a:spcBef>
              <a:spcAft>
                <a:spcPts val="1200"/>
              </a:spcAft>
            </a:pPr>
            <a:r>
              <a:rPr lang="en-US" dirty="0"/>
              <a:t>Your plan offers a bonus drug list to cover additional drugs on the plan's drug list.  You can call Customer Service at </a:t>
            </a:r>
            <a:r>
              <a:rPr lang="en-US" dirty="0" err="1"/>
              <a:t>at</a:t>
            </a:r>
            <a:r>
              <a:rPr lang="en-US" dirty="0"/>
              <a:t> 1-844-665-5564, TTY 711, 8 a.m. - 8 p.m. local time, Monday – Friday to see if your prescription drugs are covered.</a:t>
            </a:r>
            <a:endParaRPr lang="en-US" dirty="0">
              <a:cs typeface="Calibri"/>
            </a:endParaRPr>
          </a:p>
          <a:p>
            <a:pPr>
              <a:spcBef>
                <a:spcPts val="300"/>
              </a:spcBef>
              <a:spcAft>
                <a:spcPts val="1200"/>
              </a:spcAft>
            </a:pPr>
            <a:endParaRPr lang="en-US" dirty="0">
              <a:cs typeface="Calibri"/>
            </a:endParaRPr>
          </a:p>
        </p:txBody>
      </p:sp>
      <p:sp>
        <p:nvSpPr>
          <p:cNvPr id="4" name="Slide Number Placeholder 3"/>
          <p:cNvSpPr>
            <a:spLocks noGrp="1"/>
          </p:cNvSpPr>
          <p:nvPr>
            <p:ph type="sldNum" sz="quarter" idx="5"/>
          </p:nvPr>
        </p:nvSpPr>
        <p:spPr/>
        <p:txBody>
          <a:bodyPr/>
          <a:lstStyle/>
          <a:p>
            <a:fld id="{DF0177F8-3717-E441-ABD5-E9CC1E0ED10B}" type="slidenum">
              <a:rPr lang="en-US" smtClean="0"/>
              <a:t>15</a:t>
            </a:fld>
            <a:endParaRPr lang="en-US"/>
          </a:p>
        </p:txBody>
      </p:sp>
    </p:spTree>
    <p:extLst>
      <p:ext uri="{BB962C8B-B14F-4D97-AF65-F5344CB8AC3E}">
        <p14:creationId xmlns:p14="http://schemas.microsoft.com/office/powerpoint/2010/main" val="146491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drug payment stages with your Part D plan.  How much you pay for a drug depends on which of these stages you are in at the time you get a prescription filled or refilled. </a:t>
            </a:r>
          </a:p>
          <a:p>
            <a:r>
              <a:rPr lang="en-US" dirty="0"/>
              <a:t>In the Initial coverage stage you will pay a copay and the plan pays the rest.</a:t>
            </a:r>
            <a:endParaRPr lang="en-US" dirty="0">
              <a:cs typeface="Calibri"/>
            </a:endParaRPr>
          </a:p>
          <a:p>
            <a:r>
              <a:rPr lang="en-US" dirty="0"/>
              <a:t>Once your total drug costs have reached $5,030 you move to the coverage gap also know as the Donut Hole.</a:t>
            </a:r>
            <a:endParaRPr lang="en-US" dirty="0">
              <a:cs typeface="Calibri"/>
            </a:endParaRPr>
          </a:p>
          <a:p>
            <a:r>
              <a:rPr lang="en-US" dirty="0"/>
              <a:t>While you are in the coverage gap you will continue to pay the same copay that you did previously, there is no change for you.</a:t>
            </a:r>
            <a:endParaRPr lang="en-US" dirty="0">
              <a:cs typeface="Calibri"/>
            </a:endParaRPr>
          </a:p>
          <a:p>
            <a:r>
              <a:rPr lang="en-US" dirty="0"/>
              <a:t>Once your out-of-pocket costs reach $8,000 you will move to the catastrophic coverage stage.</a:t>
            </a:r>
            <a:endParaRPr lang="en-US" dirty="0">
              <a:cs typeface="Calibri"/>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In the catastrophic coverage stage you will pay $0 copays for the remainder of the year.</a:t>
            </a:r>
            <a:endParaRPr kumimoji="0" lang="en-US" sz="900" b="0" i="0" u="none" strike="noStrike" cap="none" normalizeH="0" baseline="0" dirty="0">
              <a:ln>
                <a:noFill/>
              </a:ln>
              <a:solidFill>
                <a:srgbClr val="002677"/>
              </a:solidFill>
              <a:effectLst/>
              <a:latin typeface="+mn-lt"/>
              <a:cs typeface="Arial" charset="0"/>
            </a:endParaRPr>
          </a:p>
        </p:txBody>
      </p:sp>
      <p:sp>
        <p:nvSpPr>
          <p:cNvPr id="4" name="Slide Number Placeholder 3"/>
          <p:cNvSpPr>
            <a:spLocks noGrp="1"/>
          </p:cNvSpPr>
          <p:nvPr>
            <p:ph type="sldNum" sz="quarter" idx="5"/>
          </p:nvPr>
        </p:nvSpPr>
        <p:spPr/>
        <p:txBody>
          <a:bodyPr/>
          <a:lstStyle/>
          <a:p>
            <a:fld id="{DF0177F8-3717-E441-ABD5-E9CC1E0ED10B}" type="slidenum">
              <a:rPr lang="en-US" smtClean="0"/>
              <a:t>16</a:t>
            </a:fld>
            <a:endParaRPr lang="en-US" dirty="0"/>
          </a:p>
        </p:txBody>
      </p:sp>
    </p:spTree>
    <p:extLst>
      <p:ext uri="{BB962C8B-B14F-4D97-AF65-F5344CB8AC3E}">
        <p14:creationId xmlns:p14="http://schemas.microsoft.com/office/powerpoint/2010/main" val="2941644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Covered drugs are placed in tiers. Each tier has a different cost. </a:t>
            </a:r>
            <a:endParaRPr lang="en-US" dirty="0">
              <a:ea typeface="Calibri"/>
              <a:cs typeface="Calibri"/>
            </a:endParaRPr>
          </a:p>
          <a:p>
            <a:r>
              <a:rPr lang="en-US" dirty="0"/>
              <a:t>Tier 1 are preferred generic drugs, are covered at $0 copay for 30 day supply or $0 copay for 90 day Mail order supply.</a:t>
            </a:r>
            <a:endParaRPr lang="en-US" dirty="0">
              <a:ea typeface="Calibri"/>
              <a:cs typeface="Calibri"/>
            </a:endParaRPr>
          </a:p>
          <a:p>
            <a:r>
              <a:rPr lang="en-US" dirty="0"/>
              <a:t>Tier 2 are preferred brand drugs, are covered at $5 copay for 30 day supply or $5 copay for 90 day Mail order supply.</a:t>
            </a:r>
            <a:endParaRPr lang="en-US" dirty="0">
              <a:ea typeface="Calibri"/>
              <a:cs typeface="Calibri"/>
            </a:endParaRPr>
          </a:p>
          <a:p>
            <a:r>
              <a:rPr lang="en-US" dirty="0"/>
              <a:t>Tier 3 are non-preferred brand drugs, are covered at $20 copay for 30 day supply or $20 copay for 90 day Mail order supply.</a:t>
            </a:r>
            <a:endParaRPr lang="en-US" dirty="0">
              <a:ea typeface="Calibri"/>
              <a:cs typeface="Calibri"/>
            </a:endParaRPr>
          </a:p>
          <a:p>
            <a:r>
              <a:rPr lang="en-US" dirty="0"/>
              <a:t>Tier 4 are specialty drugs, are covered at $20 copay for 30 day supply or $20 copay for 90 day Mail order supply.</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17</a:t>
            </a:fld>
            <a:endParaRPr lang="en-US" dirty="0"/>
          </a:p>
        </p:txBody>
      </p:sp>
    </p:spTree>
    <p:extLst>
      <p:ext uri="{BB962C8B-B14F-4D97-AF65-F5344CB8AC3E}">
        <p14:creationId xmlns:p14="http://schemas.microsoft.com/office/powerpoint/2010/main" val="1981062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common vaccines covered under Medicare Part B (outpatient medical) are Flu, Pneumococcal, Hepatitis B for individuals at medium to high risk for hepatitis, and COVID-19. Other vaccines are covered under Medicare Part D (prescription) such as Shingles, Tetanus-diphtheria-pertussis, Hepatitis A, and Hepatitis B for individuals at low risk for hepatitis. </a:t>
            </a:r>
            <a:endParaRPr lang="en-US" dirty="0">
              <a:cs typeface="Calibri"/>
            </a:endParaRPr>
          </a:p>
          <a:p>
            <a:endParaRPr lang="en-US"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18</a:t>
            </a:fld>
            <a:endParaRPr lang="en-US" dirty="0"/>
          </a:p>
        </p:txBody>
      </p:sp>
    </p:spTree>
    <p:extLst>
      <p:ext uri="{BB962C8B-B14F-4D97-AF65-F5344CB8AC3E}">
        <p14:creationId xmlns:p14="http://schemas.microsoft.com/office/powerpoint/2010/main" val="3903987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You’ve heard mention of an annual physical and annual wellness visit during this presentation, but you might be wondering what the difference is. Your annual physical is your opportunity to have labs and test done to measure your health. Your Annual Wellness visit is an opportunity to set time aside with your primary care physician to discuss options for preventative care, screenings, exams, and get all your health questions answered. </a:t>
            </a:r>
            <a:endParaRPr lang="en-US" dirty="0">
              <a:cs typeface="Calibri"/>
            </a:endParaRPr>
          </a:p>
          <a:p>
            <a:r>
              <a:rPr lang="en-US" dirty="0"/>
              <a:t>While your annual wellness visit can be scheduled for any time throughout the year, many people chose to combine their physical and wellness exam to allow for a longer visit with their doctor. There is no charge for this visit and we encourage you to schedule yours today!</a:t>
            </a:r>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19</a:t>
            </a:fld>
            <a:endParaRPr lang="en-US" dirty="0"/>
          </a:p>
        </p:txBody>
      </p:sp>
    </p:spTree>
    <p:extLst>
      <p:ext uri="{BB962C8B-B14F-4D97-AF65-F5344CB8AC3E}">
        <p14:creationId xmlns:p14="http://schemas.microsoft.com/office/powerpoint/2010/main" val="1686324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trike="noStrike" dirty="0"/>
              <a:t>During</a:t>
            </a:r>
            <a:r>
              <a:rPr lang="en-US" strike="noStrike" baseline="0" dirty="0"/>
              <a:t> our time together we will be reviewing Original Medicare basics, your plan benefits, programs and features, what you can expect next, how to enroll, and then </a:t>
            </a:r>
            <a:r>
              <a:rPr lang="en-US" sz="900" kern="1200" dirty="0">
                <a:solidFill>
                  <a:schemeClr val="tx1"/>
                </a:solidFill>
                <a:latin typeface="+mn-lt"/>
                <a:ea typeface="+mn-ea"/>
                <a:cs typeface="+mn-cs"/>
              </a:rPr>
              <a:t>how to have your questions answered.</a:t>
            </a: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a:t>
            </a:fld>
            <a:endParaRPr lang="en-US"/>
          </a:p>
        </p:txBody>
      </p:sp>
    </p:spTree>
    <p:extLst>
      <p:ext uri="{BB962C8B-B14F-4D97-AF65-F5344CB8AC3E}">
        <p14:creationId xmlns:p14="http://schemas.microsoft.com/office/powerpoint/2010/main" val="3564011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UnitedHealthcare HouseCalls is a yearly in-home visit to help stay on top of your health between regular doctors’ visits. A UnitedHealthcare HouseCalls visit is a no-cost check-up from one of our health care practitioners that lasts for one hour! At your visit, </a:t>
            </a:r>
            <a:r>
              <a:rPr lang="en-US" dirty="0"/>
              <a:t>a member of our licensed medical staff will review your health history and current medications. They will perform a head to toe exam, basic health screening and help you identify any health risks in your environment. They will talk to you about any health concerns you may have and even connect you to resources to assist. It’s a great opportunity to ask questions you may not have had a chance to address with your doctor. You will receive a personalized checklist of topics you may want to discuss with your doctor, and a summary of the visit will be sent to you and your regular doctor.</a:t>
            </a:r>
            <a:endParaRPr lang="en-US" dirty="0">
              <a:cs typeface="Calibri"/>
            </a:endParaRPr>
          </a:p>
          <a:p>
            <a:r>
              <a:rPr lang="en-US" dirty="0">
                <a:cs typeface="Calibri"/>
              </a:rPr>
              <a:t>We also offer the option of a HouseCalls Video visit using a computer tablet or smartphone to connect with our heath care practitioner virtually.</a:t>
            </a: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20</a:t>
            </a:fld>
            <a:endParaRPr lang="en-US" dirty="0"/>
          </a:p>
        </p:txBody>
      </p:sp>
    </p:spTree>
    <p:extLst>
      <p:ext uri="{BB962C8B-B14F-4D97-AF65-F5344CB8AC3E}">
        <p14:creationId xmlns:p14="http://schemas.microsoft.com/office/powerpoint/2010/main" val="649460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Renew by UnitedHealthcare® is a program to help inspire you to take charge of your health and wellness every day by providing a wide variety of resources and activities.  Some examples of the resources available include brain games, recipes, Renew Active fitness program, learning courses, videos and more.</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21</a:t>
            </a:fld>
            <a:endParaRPr lang="en-US" dirty="0"/>
          </a:p>
        </p:txBody>
      </p:sp>
    </p:spTree>
    <p:extLst>
      <p:ext uri="{BB962C8B-B14F-4D97-AF65-F5344CB8AC3E}">
        <p14:creationId xmlns:p14="http://schemas.microsoft.com/office/powerpoint/2010/main" val="3483996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Renew Active is the gold standard in Medicare fitness programs for the body and mind, available at no additional cost to you. </a:t>
            </a:r>
            <a:endParaRPr lang="en-US" dirty="0">
              <a:cs typeface="Calibri"/>
            </a:endParaRPr>
          </a:p>
          <a:p>
            <a:r>
              <a:rPr lang="en-US" dirty="0"/>
              <a:t>Renew Active provides you the chance to stay both physically and mentally fit with a free gym membership, access to our nationwide network of gyms and fitness locations. It also provides personalized fitness plan, access to on-demand workout videos and live streaming fitness classes, social activities at local health and wellness classes and events, an online brain health program, and it allows you to connect with others at local health and wellness events through the Fitbit community.</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22</a:t>
            </a:fld>
            <a:endParaRPr lang="en-US" dirty="0"/>
          </a:p>
        </p:txBody>
      </p:sp>
    </p:spTree>
    <p:extLst>
      <p:ext uri="{BB962C8B-B14F-4D97-AF65-F5344CB8AC3E}">
        <p14:creationId xmlns:p14="http://schemas.microsoft.com/office/powerpoint/2010/main" val="1374784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Move by UnitedHealthcare is here to help keep your mind, body and social life active.</a:t>
            </a:r>
          </a:p>
          <a:p>
            <a:r>
              <a:rPr lang="en-US" dirty="0"/>
              <a:t>Let’s Move by UnitedHealthcare provides resources, tools, fun events and personalized support to help you explore ways to eat well, get fit, beat the blues and stay connected.</a:t>
            </a:r>
          </a:p>
          <a:p>
            <a:r>
              <a:rPr lang="en-US" dirty="0"/>
              <a:t>There are tasty recipes, fun cooking events, at-home workouts, and fitness events at participating gyms.</a:t>
            </a:r>
          </a:p>
          <a:p>
            <a:r>
              <a:rPr lang="en-US" dirty="0"/>
              <a:t>Let’s beat the blues provides support services, online tools and resources to help you take the time to take care of you. Stay connected and make friends through local and online events, classes, volunteering and more.</a:t>
            </a:r>
          </a:p>
        </p:txBody>
      </p:sp>
      <p:sp>
        <p:nvSpPr>
          <p:cNvPr id="4" name="Slide Number Placeholder 3"/>
          <p:cNvSpPr>
            <a:spLocks noGrp="1"/>
          </p:cNvSpPr>
          <p:nvPr>
            <p:ph type="sldNum" sz="quarter" idx="5"/>
          </p:nvPr>
        </p:nvSpPr>
        <p:spPr/>
        <p:txBody>
          <a:bodyPr/>
          <a:lstStyle/>
          <a:p>
            <a:fld id="{DF0177F8-3717-E441-ABD5-E9CC1E0ED10B}" type="slidenum">
              <a:rPr lang="en-US" smtClean="0"/>
              <a:t>23</a:t>
            </a:fld>
            <a:endParaRPr lang="en-US" dirty="0"/>
          </a:p>
        </p:txBody>
      </p:sp>
    </p:spTree>
    <p:extLst>
      <p:ext uri="{BB962C8B-B14F-4D97-AF65-F5344CB8AC3E}">
        <p14:creationId xmlns:p14="http://schemas.microsoft.com/office/powerpoint/2010/main" val="8415407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Virtual Visits allow you to have a live video chat with a doctor or behavioral health specialist from your smartphone, tablet or computer, anytime, day or night. </a:t>
            </a:r>
            <a:br>
              <a:rPr lang="en-US" dirty="0">
                <a:cs typeface="+mn-lt"/>
              </a:rPr>
            </a:br>
            <a:r>
              <a:rPr lang="en-US" dirty="0"/>
              <a:t>With a Virtual Doctor visit, you can ask questions, get a diagnosis, or even medication prescribed and have it sent to your pharmacy.  A Virtual Behavioral Health Visit may be best for an initial evaluation, medication management and ongoing counseling.</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24</a:t>
            </a:fld>
            <a:endParaRPr lang="en-US" dirty="0"/>
          </a:p>
        </p:txBody>
      </p:sp>
    </p:spTree>
    <p:extLst>
      <p:ext uri="{BB962C8B-B14F-4D97-AF65-F5344CB8AC3E}">
        <p14:creationId xmlns:p14="http://schemas.microsoft.com/office/powerpoint/2010/main" val="3491249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24/7 Nurse Support was designed specifically to help make your health decisions simple and convenient by providing immediate answers to  your health questions any time, anywhere — 24 hours a day, 7 days  a week — at no additional cost.</a:t>
            </a:r>
            <a:endParaRPr lang="en-US" dirty="0">
              <a:cs typeface="Calibri"/>
            </a:endParaRPr>
          </a:p>
          <a:p>
            <a:r>
              <a:rPr lang="en-US" dirty="0"/>
              <a:t>When you call, a registered nurse can help you:</a:t>
            </a:r>
            <a:endParaRPr lang="en-US" dirty="0">
              <a:cs typeface="Calibri"/>
            </a:endParaRPr>
          </a:p>
          <a:p>
            <a:r>
              <a:rPr lang="en-US" dirty="0"/>
              <a:t>Choose where to go for care — whether that’s self-care,  a doctor visit or urgent care.</a:t>
            </a:r>
            <a:endParaRPr lang="en-US" dirty="0">
              <a:cs typeface="Calibri"/>
            </a:endParaRPr>
          </a:p>
          <a:p>
            <a:r>
              <a:rPr lang="en-US" dirty="0"/>
              <a:t>Find a doctor or hospital that meets your needs and preferences.</a:t>
            </a:r>
            <a:endParaRPr lang="en-US" dirty="0">
              <a:cs typeface="Calibri"/>
            </a:endParaRPr>
          </a:p>
          <a:p>
            <a:r>
              <a:rPr lang="en-US" dirty="0"/>
              <a:t>Understand your diagnosis and explore treatment options.</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25</a:t>
            </a:fld>
            <a:endParaRPr lang="en-US" dirty="0"/>
          </a:p>
        </p:txBody>
      </p:sp>
    </p:spTree>
    <p:extLst>
      <p:ext uri="{BB962C8B-B14F-4D97-AF65-F5344CB8AC3E}">
        <p14:creationId xmlns:p14="http://schemas.microsoft.com/office/powerpoint/2010/main" val="30140879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UnitedHealthcare’s Healthy at Home provides you support that goes beyond traditional medical care to successfully recover at home. You are eligible for Healthy at Home benefits up to 30 days following all inpatient and skilled nursing facility stays. Your benefits include: </a:t>
            </a:r>
            <a:endParaRPr lang="en-US" dirty="0">
              <a:cs typeface="Calibri"/>
            </a:endParaRPr>
          </a:p>
          <a:p>
            <a:pPr indent="-9525">
              <a:spcBef>
                <a:spcPts val="1200"/>
              </a:spcBef>
              <a:spcAft>
                <a:spcPts val="1200"/>
              </a:spcAft>
              <a:buClr>
                <a:schemeClr val="tx1"/>
              </a:buClr>
              <a:buSzPct val="100000"/>
            </a:pPr>
            <a:r>
              <a:rPr lang="en-US" dirty="0"/>
              <a:t>28 home-delivered meals </a:t>
            </a:r>
            <a:r>
              <a:rPr lang="en-US" sz="900" dirty="0">
                <a:solidFill>
                  <a:schemeClr val="accent1"/>
                </a:solidFill>
                <a:latin typeface="Arial" panose="020B0604020202020204" pitchFamily="34" charset="0"/>
              </a:rPr>
              <a:t>when referred by a UnitedHealthcare Engagement Specialist</a:t>
            </a:r>
            <a:endParaRPr lang="en-US" sz="900" baseline="30000" dirty="0">
              <a:solidFill>
                <a:schemeClr val="accent1"/>
              </a:solidFill>
              <a:latin typeface="Arial" panose="020B0604020202020204" pitchFamily="34" charset="0"/>
            </a:endParaRPr>
          </a:p>
          <a:p>
            <a:pPr indent="-9525">
              <a:spcBef>
                <a:spcPts val="1200"/>
              </a:spcBef>
              <a:spcAft>
                <a:spcPts val="1200"/>
              </a:spcAft>
              <a:buClr>
                <a:schemeClr val="tx1"/>
              </a:buClr>
              <a:buSzPct val="100000"/>
            </a:pPr>
            <a:r>
              <a:rPr lang="en-US" dirty="0"/>
              <a:t>12 one-way rides to medically related appointments and to the pharmacy </a:t>
            </a:r>
            <a:r>
              <a:rPr lang="en-US" sz="900" dirty="0">
                <a:solidFill>
                  <a:schemeClr val="accent1"/>
                </a:solidFill>
                <a:latin typeface="Arial" panose="020B0604020202020204" pitchFamily="34" charset="0"/>
              </a:rPr>
              <a:t>when referred by a UnitedHealthcare Engagement Specialist</a:t>
            </a:r>
            <a:endParaRPr lang="en-US" sz="900" baseline="30000" dirty="0">
              <a:solidFill>
                <a:schemeClr val="accent1"/>
              </a:solidFill>
              <a:latin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6 hours of </a:t>
            </a:r>
            <a:r>
              <a:rPr lang="en-US" sz="900" dirty="0">
                <a:solidFill>
                  <a:schemeClr val="accent1"/>
                </a:solidFill>
                <a:latin typeface="Arial" panose="020B0604020202020204" pitchFamily="34" charset="0"/>
              </a:rPr>
              <a:t>non-medical personal care provided through a CareLinx professional caregiver to perform tasks such as preparing meals, bathing, medication reminders and more. A referral is not required.</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26</a:t>
            </a:fld>
            <a:endParaRPr lang="en-US" dirty="0"/>
          </a:p>
        </p:txBody>
      </p:sp>
    </p:spTree>
    <p:extLst>
      <p:ext uri="{BB962C8B-B14F-4D97-AF65-F5344CB8AC3E}">
        <p14:creationId xmlns:p14="http://schemas.microsoft.com/office/powerpoint/2010/main" val="34966443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rPr>
              <a:t>With UnitedHealthcare Hearing, you can receive a hearing exam and access to one of the widest selections of prescription and non-prescription hearing aids at significant savings. Plus, you’ll receive personalized care and follow-up support from experienced hearing providers, helping you to hear better and live life to the fullest. </a:t>
            </a:r>
            <a:r>
              <a:rPr lang="en-US" sz="900" dirty="0">
                <a:solidFill>
                  <a:schemeClr val="tx1"/>
                </a:solidFill>
                <a:effectLst/>
                <a:latin typeface="Arial" panose="020B0604020202020204" pitchFamily="34" charset="0"/>
              </a:rPr>
              <a:t>Receive friendly, expert advice through our national network of 7,000+ hearing providers* — or try virtual appointments**. </a:t>
            </a:r>
            <a:r>
              <a:rPr lang="en-US" dirty="0"/>
              <a:t>Both options are hassle-free with no claims or paperwork.</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cs typeface="Calibri"/>
            </a:endParaRPr>
          </a:p>
          <a:p>
            <a:endParaRPr lang="en-US"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Your plan includes a $500 hearing aid allowance every 3 years when using a UnitedHealthcare Hearing provider!</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27</a:t>
            </a:fld>
            <a:endParaRPr lang="en-US" dirty="0"/>
          </a:p>
        </p:txBody>
      </p:sp>
    </p:spTree>
    <p:extLst>
      <p:ext uri="{BB962C8B-B14F-4D97-AF65-F5344CB8AC3E}">
        <p14:creationId xmlns:p14="http://schemas.microsoft.com/office/powerpoint/2010/main" val="3253503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900"/>
              </a:spcBef>
              <a:buNone/>
            </a:pPr>
            <a:r>
              <a:rPr lang="en-US" sz="900" b="1" dirty="0"/>
              <a:t>You must be entitled to Medicare Part A and/or enrolled in Medicare Part B </a:t>
            </a:r>
            <a:r>
              <a:rPr lang="en-US" sz="900" dirty="0"/>
              <a:t>and continue to pay your Medicare Part B premium.</a:t>
            </a:r>
          </a:p>
          <a:p>
            <a:pPr marL="0" indent="0">
              <a:lnSpc>
                <a:spcPct val="100000"/>
              </a:lnSpc>
              <a:spcBef>
                <a:spcPts val="900"/>
              </a:spcBef>
              <a:buNone/>
            </a:pPr>
            <a:r>
              <a:rPr lang="en-US" sz="900" b="1" dirty="0"/>
              <a:t>You can only be in one Medicare Advantage plan at a time. </a:t>
            </a:r>
            <a:r>
              <a:rPr lang="en-US" sz="900" dirty="0"/>
              <a:t>Enrolling in another plan will automatically disenroll you from any other Medicare Advantage or prescription drug plan.</a:t>
            </a:r>
          </a:p>
          <a:p>
            <a:pPr marL="0" indent="0">
              <a:lnSpc>
                <a:spcPct val="100000"/>
              </a:lnSpc>
              <a:spcBef>
                <a:spcPts val="900"/>
              </a:spcBef>
              <a:buNone/>
            </a:pPr>
            <a:r>
              <a:rPr lang="en-US" sz="900" b="1" dirty="0"/>
              <a:t>If you do not enroll </a:t>
            </a:r>
            <a:r>
              <a:rPr lang="en-US" sz="900" dirty="0"/>
              <a:t>in a Medicare Part D prescription drug plan or a Medicare Advantage plan </a:t>
            </a:r>
            <a:br>
              <a:rPr lang="en-US" sz="900" dirty="0"/>
            </a:br>
            <a:r>
              <a:rPr lang="en-US" sz="900" dirty="0"/>
              <a:t>that includes prescription drug coverage, or you do not have other creditable prescription drug coverage, you may have to pay Medicare’s Late Enrollment Penalty.</a:t>
            </a:r>
          </a:p>
          <a:p>
            <a:pPr marL="0" indent="0">
              <a:lnSpc>
                <a:spcPct val="100000"/>
              </a:lnSpc>
              <a:spcBef>
                <a:spcPts val="900"/>
              </a:spcBef>
              <a:buNone/>
            </a:pPr>
            <a:r>
              <a:rPr lang="en-US" sz="900" b="1" dirty="0"/>
              <a:t>You are encouraged to read the plan’s</a:t>
            </a:r>
            <a:r>
              <a:rPr lang="en-US" sz="900" dirty="0"/>
              <a:t> </a:t>
            </a:r>
            <a:r>
              <a:rPr lang="en-US" sz="900" b="1" dirty="0"/>
              <a:t>Evidence of Coverage (EOC), </a:t>
            </a:r>
            <a:r>
              <a:rPr lang="en-US" sz="900" dirty="0"/>
              <a:t>including appeals and grievance rights, which can be found by logging in at retiree.uhc.com</a:t>
            </a:r>
          </a:p>
          <a:p>
            <a:pPr marL="0" indent="0">
              <a:lnSpc>
                <a:spcPct val="100000"/>
              </a:lnSpc>
              <a:spcBef>
                <a:spcPts val="900"/>
              </a:spcBef>
              <a:buNone/>
            </a:pPr>
            <a:r>
              <a:rPr lang="en-US" sz="900" b="1" dirty="0"/>
              <a:t>The</a:t>
            </a:r>
            <a:r>
              <a:rPr lang="en-US" sz="900" dirty="0"/>
              <a:t> </a:t>
            </a:r>
            <a:r>
              <a:rPr lang="en-US" sz="900" b="1" dirty="0"/>
              <a:t>EOC also covers specific plan benefits, </a:t>
            </a:r>
            <a:r>
              <a:rPr lang="en-US" sz="900" dirty="0"/>
              <a:t>copays, exclusions, limitations and other terms.</a:t>
            </a:r>
          </a:p>
          <a:p>
            <a:pPr marL="0" indent="0">
              <a:lnSpc>
                <a:spcPct val="100000"/>
              </a:lnSpc>
              <a:spcBef>
                <a:spcPts val="900"/>
              </a:spcBef>
              <a:buNone/>
            </a:pPr>
            <a:r>
              <a:rPr lang="en-US" sz="900" b="1" dirty="0"/>
              <a:t>Please review the full text </a:t>
            </a:r>
            <a:r>
              <a:rPr lang="en-US" sz="900" dirty="0"/>
              <a:t>of the Statement of Understanding in your 2024 enrollment plan guide.</a:t>
            </a: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28</a:t>
            </a:fld>
            <a:endParaRPr lang="en-US" dirty="0"/>
          </a:p>
        </p:txBody>
      </p:sp>
    </p:spTree>
    <p:extLst>
      <p:ext uri="{BB962C8B-B14F-4D97-AF65-F5344CB8AC3E}">
        <p14:creationId xmlns:p14="http://schemas.microsoft.com/office/powerpoint/2010/main" val="4287221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i="0" strike="noStrike" baseline="0" dirty="0"/>
              <a:t>Now let’s take a look at what you can expect next.</a:t>
            </a: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29</a:t>
            </a:fld>
            <a:endParaRPr lang="en-US" dirty="0"/>
          </a:p>
        </p:txBody>
      </p:sp>
    </p:spTree>
    <p:extLst>
      <p:ext uri="{BB962C8B-B14F-4D97-AF65-F5344CB8AC3E}">
        <p14:creationId xmlns:p14="http://schemas.microsoft.com/office/powerpoint/2010/main" val="4049873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Now</a:t>
            </a:r>
            <a:r>
              <a:rPr lang="en-US" baseline="0" dirty="0"/>
              <a:t> let’s review Original Medicare Basics.</a:t>
            </a:r>
            <a:endParaRPr lang="en-US" dirty="0"/>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a:t>
            </a:fld>
            <a:endParaRPr lang="en-US" dirty="0"/>
          </a:p>
        </p:txBody>
      </p:sp>
    </p:spTree>
    <p:extLst>
      <p:ext uri="{BB962C8B-B14F-4D97-AF65-F5344CB8AC3E}">
        <p14:creationId xmlns:p14="http://schemas.microsoft.com/office/powerpoint/2010/main" val="11026396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spcBef>
                <a:spcPct val="30000"/>
              </a:spcBef>
              <a:spcAft>
                <a:spcPct val="0"/>
              </a:spcAft>
              <a:defRPr/>
            </a:pPr>
            <a:r>
              <a:rPr lang="en-US" sz="900" dirty="0">
                <a:solidFill>
                  <a:srgbClr val="323232"/>
                </a:solidFill>
                <a:latin typeface="Arial"/>
                <a:cs typeface="Arial"/>
              </a:rPr>
              <a:t>What you can expect next from your UnitedHealthcare® Group </a:t>
            </a:r>
            <a:r>
              <a:rPr lang="en-US" sz="900" baseline="0" dirty="0">
                <a:solidFill>
                  <a:srgbClr val="323232"/>
                </a:solidFill>
                <a:latin typeface="Arial"/>
                <a:cs typeface="Arial"/>
              </a:rPr>
              <a:t>Medicare Advantage plan </a:t>
            </a:r>
            <a:r>
              <a:rPr lang="en-US" sz="900" i="0" strike="noStrike" baseline="0" dirty="0">
                <a:solidFill>
                  <a:srgbClr val="323232"/>
                </a:solidFill>
                <a:latin typeface="Arial"/>
                <a:cs typeface="Arial"/>
              </a:rPr>
              <a:t>after your enrollment</a:t>
            </a:r>
            <a:r>
              <a:rPr lang="en-US" sz="900" i="0" baseline="0" dirty="0">
                <a:solidFill>
                  <a:srgbClr val="323232"/>
                </a:solidFill>
                <a:latin typeface="Arial"/>
                <a:cs typeface="Arial"/>
              </a:rPr>
              <a:t>:</a:t>
            </a:r>
            <a:endParaRPr lang="en-US" dirty="0"/>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900" baseline="0" dirty="0">
                <a:solidFill>
                  <a:srgbClr val="323232"/>
                </a:solidFill>
                <a:latin typeface="Arial"/>
                <a:cs typeface="Arial"/>
              </a:rPr>
              <a:t>You will receive your UnitedHealthcare® member ID card by mid-December to start using as of January 1, 2024.</a:t>
            </a: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900" baseline="0" dirty="0">
                <a:solidFill>
                  <a:srgbClr val="323232"/>
                </a:solidFill>
                <a:latin typeface="Arial"/>
                <a:cs typeface="Arial"/>
              </a:rPr>
              <a:t>If you do not receive your UnitedHealthcare® member ID card please give our Customer Service a call at 844-665-5564, TTY 711. </a:t>
            </a: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900" baseline="0" dirty="0">
                <a:solidFill>
                  <a:srgbClr val="323232"/>
                </a:solidFill>
                <a:latin typeface="Arial"/>
                <a:cs typeface="Arial"/>
              </a:rPr>
              <a:t>You will receive a Quick Start Guide that gives you information on how your benefits works and how to get the most from your plan.</a:t>
            </a: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900" baseline="0" dirty="0">
                <a:solidFill>
                  <a:srgbClr val="323232"/>
                </a:solidFill>
                <a:latin typeface="Arial"/>
                <a:cs typeface="Arial"/>
              </a:rPr>
              <a:t>After you have your member ID card, you can register online at </a:t>
            </a:r>
            <a:r>
              <a:rPr lang="en-US" dirty="0">
                <a:solidFill>
                  <a:srgbClr val="323232"/>
                </a:solidFill>
                <a:latin typeface="Arial"/>
                <a:cs typeface="Arial"/>
              </a:rPr>
              <a:t>retiree.uhc.com </a:t>
            </a:r>
            <a:r>
              <a:rPr lang="en-US" sz="900" baseline="0" dirty="0">
                <a:solidFill>
                  <a:srgbClr val="323232"/>
                </a:solidFill>
                <a:latin typeface="Arial"/>
                <a:cs typeface="Arial"/>
              </a:rPr>
              <a:t>to get access to your plan information</a:t>
            </a:r>
          </a:p>
          <a:p>
            <a:pPr defTabSz="457200" eaLnBrk="0" fontAlgn="base" hangingPunct="0">
              <a:spcBef>
                <a:spcPct val="30000"/>
              </a:spcBef>
              <a:spcAft>
                <a:spcPct val="0"/>
              </a:spcAft>
              <a:defRPr/>
            </a:pPr>
            <a:r>
              <a:rPr lang="en-US" sz="900" baseline="0" dirty="0">
                <a:solidFill>
                  <a:srgbClr val="323232"/>
                </a:solidFill>
                <a:latin typeface="Arial"/>
                <a:cs typeface="Arial"/>
              </a:rPr>
              <a:t>Start using your ID card on your effective date</a:t>
            </a:r>
            <a:r>
              <a:rPr lang="en-US" dirty="0">
                <a:solidFill>
                  <a:srgbClr val="323232"/>
                </a:solidFill>
                <a:latin typeface="Arial"/>
                <a:cs typeface="Arial"/>
              </a:rPr>
              <a:t> </a:t>
            </a:r>
            <a:endParaRPr lang="en-US" sz="900" baseline="0" dirty="0">
              <a:solidFill>
                <a:srgbClr val="323232"/>
              </a:solidFill>
              <a:latin typeface="Arial"/>
              <a:cs typeface="Arial"/>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900" baseline="0" dirty="0">
                <a:solidFill>
                  <a:srgbClr val="323232"/>
                </a:solidFill>
                <a:latin typeface="Arial"/>
                <a:cs typeface="Arial"/>
              </a:rPr>
              <a:t>Soon after your effective date, we will contact you to complete a short health survey and make sure you have everything you need to make the most of your plan.</a:t>
            </a: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30</a:t>
            </a:fld>
            <a:endParaRPr lang="en-US" dirty="0"/>
          </a:p>
        </p:txBody>
      </p:sp>
    </p:spTree>
    <p:extLst>
      <p:ext uri="{BB962C8B-B14F-4D97-AF65-F5344CB8AC3E}">
        <p14:creationId xmlns:p14="http://schemas.microsoft.com/office/powerpoint/2010/main" val="2543321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Still want to learn more? </a:t>
            </a:r>
          </a:p>
          <a:p>
            <a:r>
              <a:rPr lang="en-US" dirty="0"/>
              <a:t>Visit your Lewis County Medicare Advantage Plan Virtual Education Center to continue to explore! </a:t>
            </a:r>
            <a:endParaRPr lang="en-US" dirty="0">
              <a:cs typeface="Calibri"/>
            </a:endParaRPr>
          </a:p>
          <a:p>
            <a:r>
              <a:rPr lang="en-US" dirty="0"/>
              <a:t>You will learn more about the custom programs available to you and watch videos from real life UnitedHealthcare members who share their personal stories of using several of the programs. </a:t>
            </a:r>
            <a:endParaRPr lang="en-US" i="1" dirty="0"/>
          </a:p>
          <a:p>
            <a:r>
              <a:rPr lang="en-US" dirty="0"/>
              <a:t>You can access the Virtual Education Center from any tablet, computer or smartphone.</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31</a:t>
            </a:fld>
            <a:endParaRPr lang="en-US" dirty="0"/>
          </a:p>
        </p:txBody>
      </p:sp>
    </p:spTree>
    <p:extLst>
      <p:ext uri="{BB962C8B-B14F-4D97-AF65-F5344CB8AC3E}">
        <p14:creationId xmlns:p14="http://schemas.microsoft.com/office/powerpoint/2010/main" val="3401003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kern="1200" baseline="0" dirty="0">
                <a:solidFill>
                  <a:schemeClr val="tx1"/>
                </a:solidFill>
                <a:latin typeface="+mn-lt"/>
                <a:ea typeface="+mn-ea"/>
                <a:cs typeface="+mn-cs"/>
              </a:rPr>
              <a:t>If you have any questions on your provider or pharmacy being in-network you can go to </a:t>
            </a:r>
            <a:r>
              <a:rPr lang="en-US" dirty="0"/>
              <a:t>retiree.uhc.com</a:t>
            </a:r>
            <a:r>
              <a:rPr lang="en-US" sz="900" kern="1200" baseline="0" dirty="0">
                <a:solidFill>
                  <a:schemeClr val="tx1"/>
                </a:solidFill>
                <a:latin typeface="+mn-lt"/>
                <a:ea typeface="+mn-ea"/>
                <a:cs typeface="+mn-cs"/>
              </a:rPr>
              <a:t> to check </a:t>
            </a:r>
            <a:r>
              <a:rPr lang="en-US" sz="900" i="1" kern="1200" baseline="0" dirty="0">
                <a:solidFill>
                  <a:schemeClr val="tx1"/>
                </a:solidFill>
                <a:latin typeface="+mn-lt"/>
                <a:ea typeface="+mn-ea"/>
                <a:cs typeface="+mn-cs"/>
              </a:rPr>
              <a:t>now</a:t>
            </a:r>
            <a:r>
              <a:rPr lang="en-US" sz="900" kern="1200" baseline="0" dirty="0">
                <a:solidFill>
                  <a:schemeClr val="tx1"/>
                </a:solidFill>
                <a:latin typeface="+mn-lt"/>
                <a:ea typeface="+mn-ea"/>
                <a:cs typeface="+mn-cs"/>
              </a:rPr>
              <a:t>.</a:t>
            </a:r>
            <a:endParaRPr lang="en-US" dirty="0">
              <a:ea typeface="+mn-ea"/>
              <a:cs typeface="+mn-cs"/>
            </a:endParaRPr>
          </a:p>
          <a:p>
            <a:r>
              <a:rPr lang="en-US" sz="900" kern="1200" baseline="0" dirty="0">
                <a:solidFill>
                  <a:schemeClr val="tx1"/>
                </a:solidFill>
                <a:latin typeface="+mn-lt"/>
                <a:ea typeface="+mn-ea"/>
                <a:cs typeface="+mn-cs"/>
              </a:rPr>
              <a:t>When you have registered you will be able to:</a:t>
            </a:r>
            <a:endParaRPr lang="en-US" sz="900" kern="1200" baseline="0" dirty="0">
              <a:solidFill>
                <a:schemeClr val="tx1"/>
              </a:solidFill>
              <a:latin typeface="+mn-lt"/>
              <a:cs typeface="Calibri"/>
            </a:endParaRPr>
          </a:p>
          <a:p>
            <a:pPr marL="0" indent="0">
              <a:buFont typeface="Arial" panose="020B0604020202020204" pitchFamily="34" charset="0"/>
              <a:buNone/>
            </a:pPr>
            <a:r>
              <a:rPr lang="en-US" sz="900" kern="1200" baseline="0" dirty="0">
                <a:solidFill>
                  <a:schemeClr val="tx1"/>
                </a:solidFill>
                <a:latin typeface="+mn-lt"/>
                <a:ea typeface="+mn-ea"/>
                <a:cs typeface="+mn-cs"/>
              </a:rPr>
              <a:t>Review benefit information and plan materials</a:t>
            </a:r>
            <a:endParaRPr lang="en-US" sz="900" kern="1200" baseline="0" dirty="0">
              <a:solidFill>
                <a:schemeClr val="tx1"/>
              </a:solidFill>
              <a:latin typeface="+mn-lt"/>
              <a:cs typeface="Calibri"/>
            </a:endParaRPr>
          </a:p>
          <a:p>
            <a:pPr marL="0" indent="0">
              <a:buFont typeface="Arial" panose="020B0604020202020204" pitchFamily="34" charset="0"/>
              <a:buNone/>
            </a:pPr>
            <a:r>
              <a:rPr lang="en-US" sz="900" kern="1200" baseline="0" dirty="0">
                <a:solidFill>
                  <a:schemeClr val="tx1"/>
                </a:solidFill>
                <a:latin typeface="+mn-lt"/>
                <a:ea typeface="+mn-ea"/>
                <a:cs typeface="+mn-cs"/>
              </a:rPr>
              <a:t>Look up your latest claim information after we have received claims to process</a:t>
            </a:r>
            <a:endParaRPr lang="en-US" sz="900" kern="1200" baseline="0" dirty="0">
              <a:solidFill>
                <a:schemeClr val="tx1"/>
              </a:solidFill>
              <a:latin typeface="+mn-lt"/>
              <a:cs typeface="Calibri"/>
            </a:endParaRPr>
          </a:p>
          <a:p>
            <a:pPr marL="0" indent="0">
              <a:buFont typeface="Arial" panose="020B0604020202020204" pitchFamily="34" charset="0"/>
              <a:buNone/>
            </a:pPr>
            <a:r>
              <a:rPr lang="en-US" sz="900" kern="1200" baseline="0" dirty="0">
                <a:solidFill>
                  <a:schemeClr val="tx1"/>
                </a:solidFill>
                <a:latin typeface="+mn-lt"/>
                <a:ea typeface="+mn-ea"/>
                <a:cs typeface="+mn-cs"/>
              </a:rPr>
              <a:t>Print a temporary member ID and request a new one if needed</a:t>
            </a:r>
            <a:endParaRPr lang="en-US" sz="900" kern="1200" baseline="0" dirty="0">
              <a:solidFill>
                <a:schemeClr val="tx1"/>
              </a:solidFill>
              <a:latin typeface="+mn-lt"/>
              <a:cs typeface="Calibri"/>
            </a:endParaRPr>
          </a:p>
          <a:p>
            <a:pPr marL="0" indent="0">
              <a:buFont typeface="Arial" panose="020B0604020202020204" pitchFamily="34" charset="0"/>
              <a:buNone/>
            </a:pPr>
            <a:r>
              <a:rPr lang="en-US" sz="900" kern="1200" baseline="0" dirty="0">
                <a:solidFill>
                  <a:schemeClr val="tx1"/>
                </a:solidFill>
                <a:latin typeface="+mn-lt"/>
                <a:ea typeface="+mn-ea"/>
                <a:cs typeface="+mn-cs"/>
              </a:rPr>
              <a:t>Look up drugs and how much they cost under your plan</a:t>
            </a:r>
            <a:endParaRPr lang="en-US" sz="900" kern="1200" baseline="0" dirty="0">
              <a:solidFill>
                <a:schemeClr val="tx1"/>
              </a:solidFill>
              <a:latin typeface="+mn-lt"/>
              <a:cs typeface="Calibri"/>
            </a:endParaRPr>
          </a:p>
          <a:p>
            <a:pPr marL="0" indent="0">
              <a:buFont typeface="Arial" panose="020B0604020202020204" pitchFamily="34" charset="0"/>
              <a:buNone/>
            </a:pPr>
            <a:r>
              <a:rPr lang="en-US" sz="900" kern="1200" baseline="0" dirty="0">
                <a:solidFill>
                  <a:schemeClr val="tx1"/>
                </a:solidFill>
                <a:latin typeface="+mn-lt"/>
                <a:ea typeface="+mn-ea"/>
                <a:cs typeface="+mn-cs"/>
              </a:rPr>
              <a:t>Search for network doctors and pharmacies</a:t>
            </a:r>
            <a:endParaRPr lang="en-US" sz="900" kern="1200" baseline="0" dirty="0">
              <a:solidFill>
                <a:schemeClr val="tx1"/>
              </a:solidFill>
              <a:latin typeface="+mn-lt"/>
              <a:cs typeface="Calibri"/>
            </a:endParaRPr>
          </a:p>
          <a:p>
            <a:pPr marL="0" indent="0">
              <a:buFont typeface="Arial" panose="020B0604020202020204" pitchFamily="34" charset="0"/>
              <a:buNone/>
            </a:pPr>
            <a:r>
              <a:rPr lang="en-US" sz="900" kern="1200" baseline="0" dirty="0">
                <a:solidFill>
                  <a:schemeClr val="tx1"/>
                </a:solidFill>
                <a:latin typeface="+mn-lt"/>
                <a:ea typeface="+mn-ea"/>
                <a:cs typeface="+mn-cs"/>
              </a:rPr>
              <a:t>Sign up to get your Explanation of Benefits online</a:t>
            </a:r>
            <a:endParaRPr lang="en-US" sz="900" kern="1200" baseline="0" dirty="0">
              <a:solidFill>
                <a:schemeClr val="tx1"/>
              </a:solidFill>
              <a:latin typeface="+mn-lt"/>
              <a:cs typeface="Calibri"/>
            </a:endParaRPr>
          </a:p>
          <a:p>
            <a:r>
              <a:rPr lang="en-US" sz="900" kern="1200" baseline="0" dirty="0">
                <a:solidFill>
                  <a:schemeClr val="tx1"/>
                </a:solidFill>
                <a:latin typeface="+mn-lt"/>
                <a:ea typeface="+mn-ea"/>
                <a:cs typeface="+mn-cs"/>
              </a:rPr>
              <a:t>Once you receive your member ID card you can go to that same website </a:t>
            </a:r>
            <a:r>
              <a:rPr lang="en-US" sz="900" i="0" kern="1200" baseline="0" dirty="0">
                <a:solidFill>
                  <a:schemeClr val="tx1"/>
                </a:solidFill>
                <a:latin typeface="+mn-lt"/>
                <a:ea typeface="+mn-ea"/>
                <a:cs typeface="+mn-cs"/>
              </a:rPr>
              <a:t>to register for your secure personal online account.</a:t>
            </a:r>
            <a:endParaRPr lang="en-US" sz="900" i="0" kern="1200" baseline="0" dirty="0">
              <a:solidFill>
                <a:schemeClr val="tx1"/>
              </a:solidFill>
              <a:latin typeface="+mn-lt"/>
              <a:cs typeface="Calibri"/>
            </a:endParaRPr>
          </a:p>
          <a:p>
            <a:r>
              <a:rPr lang="en-US" sz="900" i="0" kern="1200" baseline="0" dirty="0">
                <a:solidFill>
                  <a:schemeClr val="tx1"/>
                </a:solidFill>
                <a:latin typeface="+mn-lt"/>
                <a:ea typeface="+mn-ea"/>
                <a:cs typeface="+mn-cs"/>
              </a:rPr>
              <a:t>To register, go to the website, click on sign in/register, register now, enter your information, create a username and password, and verify your account - then you are set to go.</a:t>
            </a:r>
            <a:endParaRPr lang="en-US" sz="900" i="0" kern="1200" baseline="0" dirty="0">
              <a:solidFill>
                <a:schemeClr val="tx1"/>
              </a:solidFill>
              <a:latin typeface="+mn-lt"/>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32</a:t>
            </a:fld>
            <a:endParaRPr lang="en-US" dirty="0"/>
          </a:p>
        </p:txBody>
      </p:sp>
    </p:spTree>
    <p:extLst>
      <p:ext uri="{BB962C8B-B14F-4D97-AF65-F5344CB8AC3E}">
        <p14:creationId xmlns:p14="http://schemas.microsoft.com/office/powerpoint/2010/main" val="13328398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latin typeface="Arial   "/>
                <a:cs typeface="Arial   "/>
              </a:rPr>
              <a:t>How do you Enroll?</a:t>
            </a: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33</a:t>
            </a:fld>
            <a:endParaRPr lang="en-US" dirty="0"/>
          </a:p>
        </p:txBody>
      </p:sp>
    </p:spTree>
    <p:extLst>
      <p:ext uri="{BB962C8B-B14F-4D97-AF65-F5344CB8AC3E}">
        <p14:creationId xmlns:p14="http://schemas.microsoft.com/office/powerpoint/2010/main" val="18160995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900" dirty="0">
                <a:ea typeface="ＭＳ Ｐゴシック"/>
              </a:rPr>
              <a:t>Lewis County has selected the UnitedHealthcare Group Medicare Advantage PPO for its Medicare-eligible retirees, spouses, and their Medicare-eligible dependents. Lewis County retirees, spouses, and their Medicare-eligible dependents will be automatically enrolled in the plan and no action is needed.</a:t>
            </a:r>
          </a:p>
          <a:p>
            <a:pPr marL="0" indent="0">
              <a:buNone/>
            </a:pPr>
            <a:endParaRPr lang="en-US" dirty="0">
              <a:ea typeface="ＭＳ Ｐゴシック"/>
            </a:endParaRPr>
          </a:p>
          <a:p>
            <a:pPr marL="0" indent="0">
              <a:buNone/>
            </a:pPr>
            <a:r>
              <a:rPr lang="en-US" sz="900" b="1" dirty="0">
                <a:ea typeface="ＭＳ Ｐゴシック"/>
              </a:rPr>
              <a:t>If you wish to continue to receive medical and prescription drug coverage through Lewis County you do not need to take any action.</a:t>
            </a:r>
          </a:p>
          <a:p>
            <a:pPr marL="0" indent="0">
              <a:buNone/>
            </a:pPr>
            <a:endParaRPr lang="en-US" sz="900" b="1" dirty="0">
              <a:ea typeface="ＭＳ Ｐゴシック"/>
            </a:endParaRPr>
          </a:p>
          <a:p>
            <a:pPr marL="0" indent="0">
              <a:lnSpc>
                <a:spcPct val="100000"/>
              </a:lnSpc>
              <a:buNone/>
            </a:pPr>
            <a:r>
              <a:rPr lang="en-US" sz="900" dirty="0"/>
              <a:t>You will have the opportunity to opt out of this plan if you don’t want to be enrolled.</a:t>
            </a:r>
            <a:r>
              <a:rPr lang="en-US" dirty="0"/>
              <a:t> </a:t>
            </a:r>
            <a:r>
              <a:rPr lang="en-US" b="1" dirty="0"/>
              <a:t>Please note, if you opt out of the plan you will lose insurance coverage with Lewis County.  </a:t>
            </a:r>
          </a:p>
          <a:p>
            <a:pPr marL="0" indent="0">
              <a:lnSpc>
                <a:spcPct val="100000"/>
              </a:lnSpc>
              <a:buNone/>
            </a:pPr>
            <a:r>
              <a:rPr lang="en-US" sz="900" dirty="0"/>
              <a:t>You can opt out by contacting </a:t>
            </a:r>
            <a:r>
              <a:rPr lang="en-US" dirty="0"/>
              <a:t>JJ Hodkinson with Lewis County </a:t>
            </a:r>
            <a:r>
              <a:rPr lang="en-US" sz="900" dirty="0"/>
              <a:t>at 315-376-5323, 8:30 am – 4:30 pm, Monda</a:t>
            </a:r>
            <a:r>
              <a:rPr lang="en-US" dirty="0"/>
              <a:t>y - Friday</a:t>
            </a:r>
            <a:r>
              <a:rPr lang="en-US" sz="900" dirty="0"/>
              <a:t> or at by mail at Attn: JJ Hodkinson 7660 N State Street, Lowville, NY 13367 or via email at </a:t>
            </a:r>
            <a:r>
              <a:rPr lang="en-US" sz="900" dirty="0">
                <a:hlinkClick r:id="rId3"/>
              </a:rPr>
              <a:t>joycehodkinson@lewiscounty.ny.gov</a:t>
            </a:r>
            <a:r>
              <a:rPr lang="en-US" sz="900" dirty="0"/>
              <a:t> no later than November 9, 2023.</a:t>
            </a:r>
          </a:p>
          <a:p>
            <a:pPr marL="0" indent="0">
              <a:buNone/>
            </a:pPr>
            <a:endParaRPr lang="en-US" sz="900" b="1" dirty="0">
              <a:ea typeface="ＭＳ Ｐゴシック"/>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34</a:t>
            </a:fld>
            <a:endParaRPr lang="en-US" dirty="0"/>
          </a:p>
        </p:txBody>
      </p:sp>
    </p:spTree>
    <p:extLst>
      <p:ext uri="{BB962C8B-B14F-4D97-AF65-F5344CB8AC3E}">
        <p14:creationId xmlns:p14="http://schemas.microsoft.com/office/powerpoint/2010/main" val="22606049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i="0" strike="noStrike" baseline="0" dirty="0"/>
              <a:t>Thank you for your time today, if you have any questions about the plan please call UnitedHealthcare Customer Service at 1-844-665-5564, TTY 711, 8 am – 8 pm local time, Monday – Friday.</a:t>
            </a:r>
            <a:endParaRPr lang="en-US" dirty="0"/>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35</a:t>
            </a:fld>
            <a:endParaRPr lang="en-US" dirty="0"/>
          </a:p>
        </p:txBody>
      </p:sp>
    </p:spTree>
    <p:extLst>
      <p:ext uri="{BB962C8B-B14F-4D97-AF65-F5344CB8AC3E}">
        <p14:creationId xmlns:p14="http://schemas.microsoft.com/office/powerpoint/2010/main" val="2623189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Thank you all for taking the time to learn about</a:t>
            </a:r>
            <a:r>
              <a:rPr lang="en-US" baseline="0" dirty="0"/>
              <a:t> your UnitedHealthcare® Group Medicare Advantage plan through Lewis County.  We are excited to welcome you to our UnitedHealthcare® family!</a:t>
            </a:r>
            <a:endParaRPr lang="en-US" dirty="0"/>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36</a:t>
            </a:fld>
            <a:endParaRPr lang="en-US" dirty="0"/>
          </a:p>
        </p:txBody>
      </p:sp>
    </p:spTree>
    <p:extLst>
      <p:ext uri="{BB962C8B-B14F-4D97-AF65-F5344CB8AC3E}">
        <p14:creationId xmlns:p14="http://schemas.microsoft.com/office/powerpoint/2010/main" val="27883450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37</a:t>
            </a:fld>
            <a:endParaRPr lang="en-US" dirty="0"/>
          </a:p>
        </p:txBody>
      </p:sp>
    </p:spTree>
    <p:extLst>
      <p:ext uri="{BB962C8B-B14F-4D97-AF65-F5344CB8AC3E}">
        <p14:creationId xmlns:p14="http://schemas.microsoft.com/office/powerpoint/2010/main" val="33682487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38</a:t>
            </a:fld>
            <a:endParaRPr lang="en-US" dirty="0"/>
          </a:p>
        </p:txBody>
      </p:sp>
    </p:spTree>
    <p:extLst>
      <p:ext uri="{BB962C8B-B14F-4D97-AF65-F5344CB8AC3E}">
        <p14:creationId xmlns:p14="http://schemas.microsoft.com/office/powerpoint/2010/main" val="2589917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40695">
              <a:defRPr/>
            </a:pPr>
            <a:r>
              <a:rPr lang="en-US" baseline="0" dirty="0"/>
              <a:t>To be eligible for Medicare a </a:t>
            </a:r>
            <a:r>
              <a:rPr lang="en-US" dirty="0"/>
              <a:t>person would need to be </a:t>
            </a:r>
            <a:r>
              <a:rPr lang="en-US" sz="900" kern="1200" baseline="0" dirty="0">
                <a:solidFill>
                  <a:schemeClr val="tx1"/>
                </a:solidFill>
                <a:latin typeface="+mn-lt"/>
                <a:ea typeface="+mn-ea"/>
                <a:cs typeface="+mn-cs"/>
              </a:rPr>
              <a:t>65 years old, or under 65 and qualify based on disability or other special situation. You must also be a U.S. citizen or legal resident who has lived in the U.S. for at least 5 consecutive years. If you or your spouse have contributed to payroll taxes, you are eligible for Medicare when you </a:t>
            </a:r>
            <a:r>
              <a:rPr lang="en-US" baseline="0" dirty="0"/>
              <a:t>reach 65 regardless of your income or health status.</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4</a:t>
            </a:fld>
            <a:endParaRPr lang="en-US" dirty="0"/>
          </a:p>
        </p:txBody>
      </p:sp>
    </p:spTree>
    <p:extLst>
      <p:ext uri="{BB962C8B-B14F-4D97-AF65-F5344CB8AC3E}">
        <p14:creationId xmlns:p14="http://schemas.microsoft.com/office/powerpoint/2010/main" val="2470209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0" i="0" dirty="0"/>
              <a:t>Upon becoming eligible for Medicare</a:t>
            </a:r>
            <a:r>
              <a:rPr lang="en-US" dirty="0"/>
              <a:t>, you can enroll in traditional Medicare (sometimes called original Medicare), which is sponsored by the federal government. It provides coverage for hospital stays and inpatient care as well as some coverage to help you pay for doctor visits and outpatient</a:t>
            </a:r>
            <a:r>
              <a:rPr lang="en-US" baseline="0" dirty="0"/>
              <a:t> care.</a:t>
            </a:r>
            <a:endParaRPr lang="en-US" dirty="0"/>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5</a:t>
            </a:fld>
            <a:endParaRPr lang="en-US" dirty="0"/>
          </a:p>
        </p:txBody>
      </p:sp>
    </p:spTree>
    <p:extLst>
      <p:ext uri="{BB962C8B-B14F-4D97-AF65-F5344CB8AC3E}">
        <p14:creationId xmlns:p14="http://schemas.microsoft.com/office/powerpoint/2010/main" val="260087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0" dirty="0"/>
              <a:t>Another</a:t>
            </a:r>
            <a:r>
              <a:rPr lang="en-US" b="0" baseline="0" dirty="0"/>
              <a:t> option is to enroll in a Medicare Advantage plan or Part C plan. A Medicare Advantage plan, offered by private companies such as UnitedHealthcare®, combines your Original Medicare (Parts A and B) into one plan, often includes Part D drug coverage, and is able to offer additional programs.</a:t>
            </a:r>
            <a:endParaRPr lang="en-US" dirty="0"/>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6</a:t>
            </a:fld>
            <a:endParaRPr lang="en-US" dirty="0"/>
          </a:p>
        </p:txBody>
      </p:sp>
    </p:spTree>
    <p:extLst>
      <p:ext uri="{BB962C8B-B14F-4D97-AF65-F5344CB8AC3E}">
        <p14:creationId xmlns:p14="http://schemas.microsoft.com/office/powerpoint/2010/main" val="1748391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Let’s review the plan benefits, programs and features that are part of your Lewis County UnitedHealthcare Group Medicare Advantage National PPO plan.</a:t>
            </a:r>
          </a:p>
        </p:txBody>
      </p:sp>
      <p:sp>
        <p:nvSpPr>
          <p:cNvPr id="4" name="Slide Number Placeholder 3"/>
          <p:cNvSpPr>
            <a:spLocks noGrp="1"/>
          </p:cNvSpPr>
          <p:nvPr>
            <p:ph type="sldNum" sz="quarter" idx="5"/>
          </p:nvPr>
        </p:nvSpPr>
        <p:spPr/>
        <p:txBody>
          <a:bodyPr/>
          <a:lstStyle/>
          <a:p>
            <a:fld id="{DF0177F8-3717-E441-ABD5-E9CC1E0ED10B}" type="slidenum">
              <a:rPr lang="en-US" smtClean="0"/>
              <a:t>7</a:t>
            </a:fld>
            <a:endParaRPr lang="en-US" dirty="0"/>
          </a:p>
        </p:txBody>
      </p:sp>
    </p:spTree>
    <p:extLst>
      <p:ext uri="{BB962C8B-B14F-4D97-AF65-F5344CB8AC3E}">
        <p14:creationId xmlns:p14="http://schemas.microsoft.com/office/powerpoint/2010/main" val="2220682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Your</a:t>
            </a:r>
            <a:r>
              <a:rPr lang="en-US" baseline="0" dirty="0"/>
              <a:t> Medicare Advantage plan with Lewis County will cover all the Part </a:t>
            </a:r>
            <a:r>
              <a:rPr lang="en-US" sz="900" kern="1200" baseline="0" dirty="0">
                <a:solidFill>
                  <a:schemeClr val="tx1"/>
                </a:solidFill>
                <a:latin typeface="+mn-lt"/>
                <a:ea typeface="+mn-ea"/>
                <a:cs typeface="+mn-cs"/>
              </a:rPr>
              <a:t>A benefits – Inpatient hospital, skilled nursing and home health, all the Part B benefits – doctor office visits, outpatient care, and labs, the Part D – prescription drug coverage, as well as offer additional benefits and programs beyond Original Medicare. You will continue to retain all the rights and privileges of Medicare, but your benefits and claims will be processed by UnitedHealthcare®. </a:t>
            </a:r>
            <a:endParaRPr lang="en-US" dirty="0">
              <a:ea typeface="+mn-ea"/>
              <a:cs typeface="+mn-cs"/>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8</a:t>
            </a:fld>
            <a:endParaRPr lang="en-US"/>
          </a:p>
        </p:txBody>
      </p:sp>
    </p:spTree>
    <p:extLst>
      <p:ext uri="{BB962C8B-B14F-4D97-AF65-F5344CB8AC3E}">
        <p14:creationId xmlns:p14="http://schemas.microsoft.com/office/powerpoint/2010/main" val="3447263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defRPr/>
            </a:pPr>
            <a:r>
              <a:rPr lang="en-US" dirty="0"/>
              <a:t>Your Medicare</a:t>
            </a:r>
            <a:r>
              <a:rPr lang="en-US" baseline="0" dirty="0"/>
              <a:t> Advantage plan is considered an National PPO plan. What that means to you is you will be able to utilize doctors, clinics and hospitals across the United States and the US Territories for the same cost share</a:t>
            </a:r>
            <a:r>
              <a:rPr lang="en-US" dirty="0"/>
              <a:t> - whether </a:t>
            </a:r>
            <a:r>
              <a:rPr lang="en-US" baseline="0" dirty="0"/>
              <a:t>the provider is in-network or out-of-network, as long as </a:t>
            </a:r>
            <a:r>
              <a:rPr lang="en-US" dirty="0"/>
              <a:t>they participate </a:t>
            </a:r>
            <a:r>
              <a:rPr lang="en-US" baseline="0" dirty="0"/>
              <a:t>in Medicare and </a:t>
            </a:r>
            <a:r>
              <a:rPr lang="en-US" dirty="0"/>
              <a:t>are </a:t>
            </a:r>
            <a:r>
              <a:rPr lang="en-US" baseline="0" dirty="0"/>
              <a:t>willing to bill UnitedHealthcare.</a:t>
            </a:r>
            <a:r>
              <a:rPr lang="en-US" dirty="0"/>
              <a:t> </a:t>
            </a:r>
            <a:endParaRPr lang="en-US" dirty="0">
              <a:cs typeface="Calibri"/>
            </a:endParaRPr>
          </a:p>
          <a:p>
            <a:pPr defTabSz="457200">
              <a:defRPr/>
            </a:pPr>
            <a:r>
              <a:rPr lang="en-US" baseline="0" dirty="0"/>
              <a:t>Under the plan there will be coverage for vision, hearing, and chiropractic care as well as prescription drug coverage.</a:t>
            </a:r>
            <a:r>
              <a:rPr lang="en-US" dirty="0"/>
              <a:t> </a:t>
            </a:r>
            <a:endParaRPr lang="en-US" dirty="0">
              <a:cs typeface="Calibri"/>
            </a:endParaRPr>
          </a:p>
          <a:p>
            <a:pPr defTabSz="457200">
              <a:defRPr/>
            </a:pPr>
            <a:r>
              <a:rPr lang="en-US" baseline="0" dirty="0"/>
              <a:t>There is no referral needed to see a specialist.</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F0177F8-3717-E441-ABD5-E9CC1E0ED10B}" type="slidenum">
              <a:rPr lang="en-US" smtClean="0"/>
              <a:t>9</a:t>
            </a:fld>
            <a:endParaRPr lang="en-US" dirty="0"/>
          </a:p>
        </p:txBody>
      </p:sp>
    </p:spTree>
    <p:extLst>
      <p:ext uri="{BB962C8B-B14F-4D97-AF65-F5344CB8AC3E}">
        <p14:creationId xmlns:p14="http://schemas.microsoft.com/office/powerpoint/2010/main" val="1255305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C0DD54-8F3E-3141-9EFA-297A3BB9A28B}"/>
              </a:ext>
            </a:extLst>
          </p:cNvPr>
          <p:cNvSpPr/>
          <p:nvPr userDrawn="1"/>
        </p:nvSpPr>
        <p:spPr>
          <a:xfrm>
            <a:off x="370249" y="6083710"/>
            <a:ext cx="8347421" cy="7742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408381" y="901700"/>
            <a:ext cx="6227505" cy="2103967"/>
          </a:xfrm>
        </p:spPr>
        <p:txBody>
          <a:bodyPr anchor="b">
            <a:noAutofit/>
          </a:bodyPr>
          <a:lstStyle>
            <a:lvl1pPr algn="l">
              <a:defRPr sz="3800" spc="0" baseline="0">
                <a:solidFill>
                  <a:srgbClr val="002677"/>
                </a:solidFill>
              </a:defRPr>
            </a:lvl1pPr>
          </a:lstStyle>
          <a:p>
            <a:r>
              <a:rPr lang="en-US"/>
              <a:t>Title slide</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1408381" y="2991201"/>
            <a:ext cx="6227505" cy="943488"/>
          </a:xfrm>
        </p:spPr>
        <p:txBody>
          <a:bodyPr>
            <a:noAutofit/>
          </a:bodyPr>
          <a:lstStyle>
            <a:lvl1pPr marL="0" indent="0" algn="l">
              <a:buNone/>
              <a:defRPr sz="1500">
                <a:solidFill>
                  <a:schemeClr val="accent1"/>
                </a:solidFill>
              </a:defRPr>
            </a:lvl1pPr>
            <a:lvl2pPr marL="342875" indent="0" algn="ctr">
              <a:buNone/>
              <a:defRPr sz="1500"/>
            </a:lvl2pPr>
            <a:lvl3pPr marL="685750" indent="0" algn="ctr">
              <a:buNone/>
              <a:defRPr sz="1351"/>
            </a:lvl3pPr>
            <a:lvl4pPr marL="1028624" indent="0" algn="ctr">
              <a:buNone/>
              <a:defRPr sz="1200"/>
            </a:lvl4pPr>
            <a:lvl5pPr marL="1371498" indent="0" algn="ctr">
              <a:buNone/>
              <a:defRPr sz="1200"/>
            </a:lvl5pPr>
            <a:lvl6pPr marL="1714372"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p>
        </p:txBody>
      </p:sp>
      <p:sp>
        <p:nvSpPr>
          <p:cNvPr id="5" name="Text Placeholder 4">
            <a:extLst>
              <a:ext uri="{FF2B5EF4-FFF2-40B4-BE49-F238E27FC236}">
                <a16:creationId xmlns:a16="http://schemas.microsoft.com/office/drawing/2014/main" id="{A03B0FA5-CAA8-F144-AA63-57A5866F638A}"/>
              </a:ext>
            </a:extLst>
          </p:cNvPr>
          <p:cNvSpPr>
            <a:spLocks noGrp="1"/>
          </p:cNvSpPr>
          <p:nvPr>
            <p:ph type="body" sz="quarter" idx="10"/>
          </p:nvPr>
        </p:nvSpPr>
        <p:spPr>
          <a:xfrm>
            <a:off x="370249" y="6083710"/>
            <a:ext cx="2257425" cy="270245"/>
          </a:xfrm>
        </p:spPr>
        <p:txBody>
          <a:bodyPr/>
          <a:lstStyle>
            <a:lvl1pPr marL="0" indent="0">
              <a:buNone/>
              <a:defRPr sz="1000" b="0"/>
            </a:lvl1pPr>
            <a:lvl2pPr marL="88894" indent="0">
              <a:buNone/>
              <a:defRPr/>
            </a:lvl2pPr>
          </a:lstStyle>
          <a:p>
            <a:pPr lvl="0"/>
            <a:r>
              <a:rPr lang="en-US"/>
              <a:t>Click to edit</a:t>
            </a:r>
          </a:p>
        </p:txBody>
      </p:sp>
      <p:sp>
        <p:nvSpPr>
          <p:cNvPr id="14" name="Freeform 13">
            <a:extLst>
              <a:ext uri="{FF2B5EF4-FFF2-40B4-BE49-F238E27FC236}">
                <a16:creationId xmlns:a16="http://schemas.microsoft.com/office/drawing/2014/main" id="{C1DEA533-C29E-F24E-AA8B-1C5C0A5F4AB7}"/>
              </a:ext>
            </a:extLst>
          </p:cNvPr>
          <p:cNvSpPr/>
          <p:nvPr userDrawn="1"/>
        </p:nvSpPr>
        <p:spPr>
          <a:xfrm>
            <a:off x="0" y="2965974"/>
            <a:ext cx="9155359" cy="2254806"/>
          </a:xfrm>
          <a:custGeom>
            <a:avLst/>
            <a:gdLst>
              <a:gd name="connsiteX0" fmla="*/ 75465 w 9155359"/>
              <a:gd name="connsiteY0" fmla="*/ 1228752 h 2254806"/>
              <a:gd name="connsiteX1" fmla="*/ 2401545 w 9155359"/>
              <a:gd name="connsiteY1" fmla="*/ 2000225 h 2254806"/>
              <a:gd name="connsiteX2" fmla="*/ 48611 w 9155359"/>
              <a:gd name="connsiteY2" fmla="*/ 1366682 h 2254806"/>
              <a:gd name="connsiteX3" fmla="*/ 0 w 9155359"/>
              <a:gd name="connsiteY3" fmla="*/ 1368140 h 2254806"/>
              <a:gd name="connsiteX4" fmla="*/ 0 w 9155359"/>
              <a:gd name="connsiteY4" fmla="*/ 1228898 h 2254806"/>
              <a:gd name="connsiteX5" fmla="*/ 0 w 9155359"/>
              <a:gd name="connsiteY5" fmla="*/ 940062 h 2254806"/>
              <a:gd name="connsiteX6" fmla="*/ 184018 w 9155359"/>
              <a:gd name="connsiteY6" fmla="*/ 959482 h 2254806"/>
              <a:gd name="connsiteX7" fmla="*/ 2339206 w 9155359"/>
              <a:gd name="connsiteY7" fmla="*/ 1953264 h 2254806"/>
              <a:gd name="connsiteX8" fmla="*/ 115341 w 9155359"/>
              <a:gd name="connsiteY8" fmla="*/ 1093334 h 2254806"/>
              <a:gd name="connsiteX9" fmla="*/ 0 w 9155359"/>
              <a:gd name="connsiteY9" fmla="*/ 1085497 h 2254806"/>
              <a:gd name="connsiteX10" fmla="*/ 5599046 w 9155359"/>
              <a:gd name="connsiteY10" fmla="*/ 904719 h 2254806"/>
              <a:gd name="connsiteX11" fmla="*/ 6485913 w 9155359"/>
              <a:gd name="connsiteY11" fmla="*/ 1214084 h 2254806"/>
              <a:gd name="connsiteX12" fmla="*/ 6485913 w 9155359"/>
              <a:gd name="connsiteY12" fmla="*/ 1214273 h 2254806"/>
              <a:gd name="connsiteX13" fmla="*/ 5262052 w 9155359"/>
              <a:gd name="connsiteY13" fmla="*/ 1389738 h 2254806"/>
              <a:gd name="connsiteX14" fmla="*/ 3948946 w 9155359"/>
              <a:gd name="connsiteY14" fmla="*/ 2070808 h 2254806"/>
              <a:gd name="connsiteX15" fmla="*/ 3030908 w 9155359"/>
              <a:gd name="connsiteY15" fmla="*/ 2249012 h 2254806"/>
              <a:gd name="connsiteX16" fmla="*/ 2401356 w 9155359"/>
              <a:gd name="connsiteY16" fmla="*/ 2000225 h 2254806"/>
              <a:gd name="connsiteX17" fmla="*/ 3424556 w 9155359"/>
              <a:gd name="connsiteY17" fmla="*/ 1849989 h 2254806"/>
              <a:gd name="connsiteX18" fmla="*/ 4734914 w 9155359"/>
              <a:gd name="connsiteY18" fmla="*/ 1115722 h 2254806"/>
              <a:gd name="connsiteX19" fmla="*/ 5599046 w 9155359"/>
              <a:gd name="connsiteY19" fmla="*/ 904719 h 2254806"/>
              <a:gd name="connsiteX20" fmla="*/ 9155359 w 9155359"/>
              <a:gd name="connsiteY20" fmla="*/ 681109 h 2254806"/>
              <a:gd name="connsiteX21" fmla="*/ 9155359 w 9155359"/>
              <a:gd name="connsiteY21" fmla="*/ 825935 h 2254806"/>
              <a:gd name="connsiteX22" fmla="*/ 9149737 w 9155359"/>
              <a:gd name="connsiteY22" fmla="*/ 860604 h 2254806"/>
              <a:gd name="connsiteX23" fmla="*/ 8219858 w 9155359"/>
              <a:gd name="connsiteY23" fmla="*/ 1354116 h 2254806"/>
              <a:gd name="connsiteX24" fmla="*/ 6835032 w 9155359"/>
              <a:gd name="connsiteY24" fmla="*/ 1469107 h 2254806"/>
              <a:gd name="connsiteX25" fmla="*/ 8199299 w 9155359"/>
              <a:gd name="connsiteY25" fmla="*/ 1236288 h 2254806"/>
              <a:gd name="connsiteX26" fmla="*/ 0 w 9155359"/>
              <a:gd name="connsiteY26" fmla="*/ 642868 h 2254806"/>
              <a:gd name="connsiteX27" fmla="*/ 230952 w 9155359"/>
              <a:gd name="connsiteY27" fmla="*/ 668304 h 2254806"/>
              <a:gd name="connsiteX28" fmla="*/ 2292119 w 9155359"/>
              <a:gd name="connsiteY28" fmla="*/ 1900446 h 2254806"/>
              <a:gd name="connsiteX29" fmla="*/ 206890 w 9155359"/>
              <a:gd name="connsiteY29" fmla="*/ 813882 h 2254806"/>
              <a:gd name="connsiteX30" fmla="*/ 0 w 9155359"/>
              <a:gd name="connsiteY30" fmla="*/ 791487 h 2254806"/>
              <a:gd name="connsiteX31" fmla="*/ 9155359 w 9155359"/>
              <a:gd name="connsiteY31" fmla="*/ 337384 h 2254806"/>
              <a:gd name="connsiteX32" fmla="*/ 9155359 w 9155359"/>
              <a:gd name="connsiteY32" fmla="*/ 508809 h 2254806"/>
              <a:gd name="connsiteX33" fmla="*/ 7983195 w 9155359"/>
              <a:gd name="connsiteY33" fmla="*/ 1238557 h 2254806"/>
              <a:gd name="connsiteX34" fmla="*/ 6686100 w 9155359"/>
              <a:gd name="connsiteY34" fmla="*/ 1350808 h 2254806"/>
              <a:gd name="connsiteX35" fmla="*/ 7924457 w 9155359"/>
              <a:gd name="connsiteY35" fmla="*/ 1139061 h 2254806"/>
              <a:gd name="connsiteX36" fmla="*/ 9133957 w 9155359"/>
              <a:gd name="connsiteY36" fmla="*/ 351217 h 2254806"/>
              <a:gd name="connsiteX37" fmla="*/ 9155359 w 9155359"/>
              <a:gd name="connsiteY37" fmla="*/ 0 h 2254806"/>
              <a:gd name="connsiteX38" fmla="*/ 9155359 w 9155359"/>
              <a:gd name="connsiteY38" fmla="*/ 170058 h 2254806"/>
              <a:gd name="connsiteX39" fmla="*/ 9141500 w 9155359"/>
              <a:gd name="connsiteY39" fmla="*/ 179667 h 2254806"/>
              <a:gd name="connsiteX40" fmla="*/ 7681351 w 9155359"/>
              <a:gd name="connsiteY40" fmla="*/ 1168541 h 2254806"/>
              <a:gd name="connsiteX41" fmla="*/ 6485913 w 9155359"/>
              <a:gd name="connsiteY41" fmla="*/ 1214084 h 2254806"/>
              <a:gd name="connsiteX42" fmla="*/ 7643740 w 9155359"/>
              <a:gd name="connsiteY42" fmla="*/ 1057139 h 2254806"/>
              <a:gd name="connsiteX43" fmla="*/ 8830271 w 9155359"/>
              <a:gd name="connsiteY43" fmla="*/ 227534 h 225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155359" h="2254806">
                <a:moveTo>
                  <a:pt x="75465" y="1228752"/>
                </a:moveTo>
                <a:cubicBezTo>
                  <a:pt x="976487" y="1264591"/>
                  <a:pt x="1657416" y="1843345"/>
                  <a:pt x="2401545" y="2000225"/>
                </a:cubicBezTo>
                <a:cubicBezTo>
                  <a:pt x="1604124" y="1924487"/>
                  <a:pt x="931939" y="1377046"/>
                  <a:pt x="48611" y="1366682"/>
                </a:cubicBezTo>
                <a:lnTo>
                  <a:pt x="0" y="1368140"/>
                </a:lnTo>
                <a:lnTo>
                  <a:pt x="0" y="1228898"/>
                </a:lnTo>
                <a:close/>
                <a:moveTo>
                  <a:pt x="0" y="940062"/>
                </a:moveTo>
                <a:lnTo>
                  <a:pt x="184018" y="959482"/>
                </a:lnTo>
                <a:cubicBezTo>
                  <a:pt x="1352510" y="1119149"/>
                  <a:pt x="1773248" y="1724721"/>
                  <a:pt x="2339206" y="1953264"/>
                </a:cubicBezTo>
                <a:cubicBezTo>
                  <a:pt x="1805401" y="1820568"/>
                  <a:pt x="1092319" y="1197068"/>
                  <a:pt x="115341" y="1093334"/>
                </a:cubicBezTo>
                <a:lnTo>
                  <a:pt x="0" y="1085497"/>
                </a:lnTo>
                <a:close/>
                <a:moveTo>
                  <a:pt x="5599046" y="904719"/>
                </a:moveTo>
                <a:cubicBezTo>
                  <a:pt x="5920596" y="903360"/>
                  <a:pt x="6245935" y="988730"/>
                  <a:pt x="6485913" y="1214084"/>
                </a:cubicBezTo>
                <a:lnTo>
                  <a:pt x="6485913" y="1214273"/>
                </a:lnTo>
                <a:cubicBezTo>
                  <a:pt x="6202638" y="1101927"/>
                  <a:pt x="5676165" y="1130179"/>
                  <a:pt x="5262052" y="1389738"/>
                </a:cubicBezTo>
                <a:lnTo>
                  <a:pt x="3948946" y="2070808"/>
                </a:lnTo>
                <a:cubicBezTo>
                  <a:pt x="3630711" y="2220098"/>
                  <a:pt x="3318635" y="2273768"/>
                  <a:pt x="3030908" y="2249012"/>
                </a:cubicBezTo>
                <a:cubicBezTo>
                  <a:pt x="2789792" y="2228319"/>
                  <a:pt x="2592068" y="2137233"/>
                  <a:pt x="2401356" y="2000225"/>
                </a:cubicBezTo>
                <a:cubicBezTo>
                  <a:pt x="2886334" y="2054272"/>
                  <a:pt x="3114374" y="1993988"/>
                  <a:pt x="3424556" y="1849989"/>
                </a:cubicBezTo>
                <a:lnTo>
                  <a:pt x="4734914" y="1115722"/>
                </a:lnTo>
                <a:cubicBezTo>
                  <a:pt x="4959734" y="994163"/>
                  <a:pt x="5277495" y="906077"/>
                  <a:pt x="5599046" y="904719"/>
                </a:cubicBezTo>
                <a:close/>
                <a:moveTo>
                  <a:pt x="9155359" y="681109"/>
                </a:moveTo>
                <a:lnTo>
                  <a:pt x="9155359" y="825935"/>
                </a:lnTo>
                <a:lnTo>
                  <a:pt x="9149737" y="860604"/>
                </a:lnTo>
                <a:lnTo>
                  <a:pt x="8219858" y="1354116"/>
                </a:lnTo>
                <a:cubicBezTo>
                  <a:pt x="7594000" y="1653170"/>
                  <a:pt x="7239102" y="1699848"/>
                  <a:pt x="6835032" y="1469107"/>
                </a:cubicBezTo>
                <a:cubicBezTo>
                  <a:pt x="7306273" y="1640037"/>
                  <a:pt x="7708921" y="1496699"/>
                  <a:pt x="8199299" y="1236288"/>
                </a:cubicBezTo>
                <a:close/>
                <a:moveTo>
                  <a:pt x="0" y="642868"/>
                </a:moveTo>
                <a:lnTo>
                  <a:pt x="230952" y="668304"/>
                </a:lnTo>
                <a:cubicBezTo>
                  <a:pt x="1395259" y="838661"/>
                  <a:pt x="1782030" y="1534068"/>
                  <a:pt x="2292119" y="1900446"/>
                </a:cubicBezTo>
                <a:cubicBezTo>
                  <a:pt x="1732557" y="1631332"/>
                  <a:pt x="1367925" y="979209"/>
                  <a:pt x="206890" y="813882"/>
                </a:cubicBezTo>
                <a:lnTo>
                  <a:pt x="0" y="791487"/>
                </a:lnTo>
                <a:close/>
                <a:moveTo>
                  <a:pt x="9155359" y="337384"/>
                </a:moveTo>
                <a:lnTo>
                  <a:pt x="9155359" y="508809"/>
                </a:lnTo>
                <a:lnTo>
                  <a:pt x="7983195" y="1238557"/>
                </a:lnTo>
                <a:cubicBezTo>
                  <a:pt x="7595611" y="1471658"/>
                  <a:pt x="7113571" y="1598556"/>
                  <a:pt x="6686100" y="1350808"/>
                </a:cubicBezTo>
                <a:cubicBezTo>
                  <a:pt x="7023567" y="1458336"/>
                  <a:pt x="7467901" y="1455880"/>
                  <a:pt x="7924457" y="1139061"/>
                </a:cubicBezTo>
                <a:cubicBezTo>
                  <a:pt x="8036457" y="1061215"/>
                  <a:pt x="8837502" y="542863"/>
                  <a:pt x="9133957" y="351217"/>
                </a:cubicBezTo>
                <a:close/>
                <a:moveTo>
                  <a:pt x="9155359" y="0"/>
                </a:moveTo>
                <a:lnTo>
                  <a:pt x="9155359" y="170058"/>
                </a:lnTo>
                <a:lnTo>
                  <a:pt x="9141500" y="179667"/>
                </a:lnTo>
                <a:cubicBezTo>
                  <a:pt x="8781210" y="429322"/>
                  <a:pt x="7808517" y="1101366"/>
                  <a:pt x="7681351" y="1168541"/>
                </a:cubicBezTo>
                <a:cubicBezTo>
                  <a:pt x="7524840" y="1251218"/>
                  <a:pt x="7059473" y="1527690"/>
                  <a:pt x="6485913" y="1214084"/>
                </a:cubicBezTo>
                <a:cubicBezTo>
                  <a:pt x="6878708" y="1376793"/>
                  <a:pt x="7309779" y="1286840"/>
                  <a:pt x="7643740" y="1057139"/>
                </a:cubicBezTo>
                <a:lnTo>
                  <a:pt x="8830271" y="227534"/>
                </a:lnTo>
                <a:close/>
              </a:path>
            </a:pathLst>
          </a:custGeom>
          <a:solidFill>
            <a:srgbClr val="002677"/>
          </a:solidFill>
          <a:ln w="9181" cap="flat">
            <a:noFill/>
            <a:prstDash val="solid"/>
            <a:miter/>
          </a:ln>
        </p:spPr>
        <p:txBody>
          <a:bodyPr wrap="square" rtlCol="0" anchor="ctr">
            <a:noAutofit/>
          </a:bodyPr>
          <a:lstStyle/>
          <a:p>
            <a:r>
              <a:rPr lang="en-US" dirty="0"/>
              <a:t>  </a:t>
            </a:r>
          </a:p>
        </p:txBody>
      </p:sp>
      <p:sp>
        <p:nvSpPr>
          <p:cNvPr id="15" name="Graphic 8">
            <a:extLst>
              <a:ext uri="{FF2B5EF4-FFF2-40B4-BE49-F238E27FC236}">
                <a16:creationId xmlns:a16="http://schemas.microsoft.com/office/drawing/2014/main" id="{526EA6DD-7353-744A-AD84-B2E27B6572D5}"/>
              </a:ext>
            </a:extLst>
          </p:cNvPr>
          <p:cNvSpPr/>
          <p:nvPr userDrawn="1"/>
        </p:nvSpPr>
        <p:spPr>
          <a:xfrm>
            <a:off x="457200" y="457200"/>
            <a:ext cx="460213" cy="802827"/>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dirty="0"/>
          </a:p>
        </p:txBody>
      </p:sp>
      <p:cxnSp>
        <p:nvCxnSpPr>
          <p:cNvPr id="17" name="Straight Connector 16">
            <a:extLst>
              <a:ext uri="{FF2B5EF4-FFF2-40B4-BE49-F238E27FC236}">
                <a16:creationId xmlns:a16="http://schemas.microsoft.com/office/drawing/2014/main" id="{FEC2FE18-E220-AD49-8192-F81367EAC29D}"/>
              </a:ext>
            </a:extLst>
          </p:cNvPr>
          <p:cNvCxnSpPr/>
          <p:nvPr userDrawn="1"/>
        </p:nvCxnSpPr>
        <p:spPr>
          <a:xfrm>
            <a:off x="7377733" y="5815348"/>
            <a:ext cx="0" cy="42511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81C6384-C75E-A347-89E8-7317FB3CE874}"/>
              </a:ext>
            </a:extLst>
          </p:cNvPr>
          <p:cNvSpPr txBox="1"/>
          <p:nvPr userDrawn="1"/>
        </p:nvSpPr>
        <p:spPr>
          <a:xfrm>
            <a:off x="7422123" y="5901979"/>
            <a:ext cx="1295547" cy="246221"/>
          </a:xfrm>
          <a:prstGeom prst="rect">
            <a:avLst/>
          </a:prstGeom>
          <a:noFill/>
        </p:spPr>
        <p:txBody>
          <a:bodyPr wrap="none" rtlCol="0">
            <a:spAutoFit/>
          </a:bodyPr>
          <a:lstStyle/>
          <a:p>
            <a:r>
              <a:rPr lang="en-US" sz="1000" dirty="0">
                <a:solidFill>
                  <a:schemeClr val="tx2"/>
                </a:solidFill>
              </a:rPr>
              <a:t>[Plan Sponsor logo]</a:t>
            </a:r>
          </a:p>
        </p:txBody>
      </p:sp>
      <p:pic>
        <p:nvPicPr>
          <p:cNvPr id="11" name="Picture 10" descr="A close up of a sign&#10;&#10;Description automatically generated">
            <a:extLst>
              <a:ext uri="{FF2B5EF4-FFF2-40B4-BE49-F238E27FC236}">
                <a16:creationId xmlns:a16="http://schemas.microsoft.com/office/drawing/2014/main" id="{8860DD98-4B9D-2BE8-ED72-C124E5B84269}"/>
              </a:ext>
            </a:extLst>
          </p:cNvPr>
          <p:cNvPicPr>
            <a:picLocks noChangeAspect="1"/>
          </p:cNvPicPr>
          <p:nvPr userDrawn="1"/>
        </p:nvPicPr>
        <p:blipFill>
          <a:blip r:embed="rId2"/>
          <a:stretch>
            <a:fillRect/>
          </a:stretch>
        </p:blipFill>
        <p:spPr>
          <a:xfrm>
            <a:off x="6050323" y="5828789"/>
            <a:ext cx="1153861" cy="411146"/>
          </a:xfrm>
          <a:prstGeom prst="rect">
            <a:avLst/>
          </a:prstGeom>
        </p:spPr>
      </p:pic>
    </p:spTree>
    <p:extLst>
      <p:ext uri="{BB962C8B-B14F-4D97-AF65-F5344CB8AC3E}">
        <p14:creationId xmlns:p14="http://schemas.microsoft.com/office/powerpoint/2010/main" val="1568842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ab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371801" y="347472"/>
            <a:ext cx="8323312" cy="1056387"/>
          </a:xfrm>
        </p:spPr>
        <p:txBody>
          <a:bodyPr/>
          <a:lstStyle>
            <a:lvl1pPr>
              <a:lnSpc>
                <a:spcPct val="100000"/>
              </a:lnSpc>
              <a:defRPr sz="28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373013" y="5693824"/>
            <a:ext cx="8074552"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14" name="Table Placeholder 13">
            <a:extLst>
              <a:ext uri="{FF2B5EF4-FFF2-40B4-BE49-F238E27FC236}">
                <a16:creationId xmlns:a16="http://schemas.microsoft.com/office/drawing/2014/main" id="{D270908A-23D5-CD43-8692-062EB0F4A7A9}"/>
              </a:ext>
            </a:extLst>
          </p:cNvPr>
          <p:cNvSpPr>
            <a:spLocks noGrp="1"/>
          </p:cNvSpPr>
          <p:nvPr>
            <p:ph type="tbl" sz="quarter" idx="17"/>
          </p:nvPr>
        </p:nvSpPr>
        <p:spPr>
          <a:xfrm>
            <a:off x="377511" y="2999232"/>
            <a:ext cx="8423175" cy="2680157"/>
          </a:xfrm>
          <a:noFill/>
        </p:spPr>
        <p:txBody>
          <a:bodyPr lIns="228600" tIns="54864" rIns="228600" bIns="0" anchor="ctr"/>
          <a:lstStyle>
            <a:lvl1pPr marL="0" indent="0" algn="ctr">
              <a:buNone/>
              <a:defRPr>
                <a:solidFill>
                  <a:schemeClr val="accent1"/>
                </a:solidFill>
              </a:defRPr>
            </a:lvl1pPr>
          </a:lstStyle>
          <a:p>
            <a:endParaRPr lang="en-US" dirty="0"/>
          </a:p>
        </p:txBody>
      </p:sp>
      <p:sp>
        <p:nvSpPr>
          <p:cNvPr id="10" name="Footer Placeholder 3">
            <a:extLst>
              <a:ext uri="{FF2B5EF4-FFF2-40B4-BE49-F238E27FC236}">
                <a16:creationId xmlns:a16="http://schemas.microsoft.com/office/drawing/2014/main" id="{A91CB174-5B4E-3040-9C32-90B63AD71B46}"/>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Tree>
    <p:extLst>
      <p:ext uri="{BB962C8B-B14F-4D97-AF65-F5344CB8AC3E}">
        <p14:creationId xmlns:p14="http://schemas.microsoft.com/office/powerpoint/2010/main" val="3503568283"/>
      </p:ext>
    </p:extLst>
  </p:cSld>
  <p:clrMapOvr>
    <a:masterClrMapping/>
  </p:clrMapOvr>
  <p:extLst>
    <p:ext uri="{DCECCB84-F9BA-43D5-87BE-67443E8EF086}">
      <p15:sldGuideLst xmlns:p15="http://schemas.microsoft.com/office/powerpoint/2012/main">
        <p15:guide id="2" orient="horz" pos="350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374914" y="347472"/>
            <a:ext cx="8322099" cy="633457"/>
          </a:xfrm>
        </p:spPr>
        <p:txBody>
          <a:bodyPr/>
          <a:lstStyle>
            <a:lvl1pPr>
              <a:lnSpc>
                <a:spcPct val="100000"/>
              </a:lnSpc>
              <a:defRPr sz="28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21" y="5693824"/>
            <a:ext cx="8304261"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4" name="Table Placeholder 3">
            <a:extLst>
              <a:ext uri="{FF2B5EF4-FFF2-40B4-BE49-F238E27FC236}">
                <a16:creationId xmlns:a16="http://schemas.microsoft.com/office/drawing/2014/main" id="{18412AE7-14E8-314D-8735-18215A59D225}"/>
              </a:ext>
            </a:extLst>
          </p:cNvPr>
          <p:cNvSpPr>
            <a:spLocks noGrp="1"/>
          </p:cNvSpPr>
          <p:nvPr>
            <p:ph type="tbl" sz="quarter" idx="14"/>
          </p:nvPr>
        </p:nvSpPr>
        <p:spPr>
          <a:xfrm>
            <a:off x="457200" y="1658112"/>
            <a:ext cx="8229600" cy="4035552"/>
          </a:xfrm>
        </p:spPr>
        <p:txBody>
          <a:bodyPr anchor="ctr"/>
          <a:lstStyle>
            <a:lvl1pPr marL="0" indent="0" algn="ctr">
              <a:buNone/>
              <a:defRPr sz="900">
                <a:solidFill>
                  <a:schemeClr val="accent1"/>
                </a:solidFill>
              </a:defRPr>
            </a:lvl1pPr>
          </a:lstStyle>
          <a:p>
            <a:endParaRPr lang="en-US" dirty="0"/>
          </a:p>
        </p:txBody>
      </p:sp>
      <p:sp>
        <p:nvSpPr>
          <p:cNvPr id="7" name="Footer Placeholder 3">
            <a:extLst>
              <a:ext uri="{FF2B5EF4-FFF2-40B4-BE49-F238E27FC236}">
                <a16:creationId xmlns:a16="http://schemas.microsoft.com/office/drawing/2014/main" id="{0757D4EE-7E0C-E842-839C-0E9231F5BB1B}"/>
              </a:ext>
            </a:extLst>
          </p:cNvPr>
          <p:cNvSpPr>
            <a:spLocks noGrp="1"/>
          </p:cNvSpPr>
          <p:nvPr>
            <p:ph type="ftr" sz="quarter" idx="3"/>
          </p:nvPr>
        </p:nvSpPr>
        <p:spPr>
          <a:xfrm>
            <a:off x="5347247"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Tree>
    <p:extLst>
      <p:ext uri="{BB962C8B-B14F-4D97-AF65-F5344CB8AC3E}">
        <p14:creationId xmlns:p14="http://schemas.microsoft.com/office/powerpoint/2010/main" val="369291252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tabl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21" y="5693824"/>
            <a:ext cx="8304261" cy="365125"/>
          </a:xfrm>
          <a:prstGeom prst="rect">
            <a:avLst/>
          </a:prstGeom>
        </p:spPr>
        <p:txBody>
          <a:bodyPr anchor="b"/>
          <a:lstStyle>
            <a:lvl1pPr marL="0" indent="0">
              <a:lnSpc>
                <a:spcPct val="100000"/>
              </a:lnSpc>
              <a:buNone/>
              <a:defRPr sz="700">
                <a:solidFill>
                  <a:schemeClr val="tx2"/>
                </a:solidFill>
              </a:defRPr>
            </a:lvl1pPr>
          </a:lstStyle>
          <a:p>
            <a:pPr lvl="0"/>
            <a:r>
              <a:rPr lang="en-US"/>
              <a:t>Click to edit Footnote </a:t>
            </a:r>
          </a:p>
        </p:txBody>
      </p:sp>
      <p:sp>
        <p:nvSpPr>
          <p:cNvPr id="4" name="Table Placeholder 3">
            <a:extLst>
              <a:ext uri="{FF2B5EF4-FFF2-40B4-BE49-F238E27FC236}">
                <a16:creationId xmlns:a16="http://schemas.microsoft.com/office/drawing/2014/main" id="{18412AE7-14E8-314D-8735-18215A59D225}"/>
              </a:ext>
            </a:extLst>
          </p:cNvPr>
          <p:cNvSpPr>
            <a:spLocks noGrp="1"/>
          </p:cNvSpPr>
          <p:nvPr>
            <p:ph type="tbl" sz="quarter" idx="14"/>
          </p:nvPr>
        </p:nvSpPr>
        <p:spPr>
          <a:xfrm>
            <a:off x="457200" y="1658112"/>
            <a:ext cx="8229600" cy="4035552"/>
          </a:xfrm>
        </p:spPr>
        <p:txBody>
          <a:bodyPr anchor="ctr"/>
          <a:lstStyle>
            <a:lvl1pPr marL="0" indent="0" algn="ctr">
              <a:buNone/>
              <a:defRPr sz="900">
                <a:solidFill>
                  <a:schemeClr val="accent1"/>
                </a:solidFill>
              </a:defRPr>
            </a:lvl1pPr>
          </a:lstStyle>
          <a:p>
            <a:endParaRPr lang="en-US" dirty="0"/>
          </a:p>
        </p:txBody>
      </p:sp>
      <p:sp>
        <p:nvSpPr>
          <p:cNvPr id="7" name="Footer Placeholder 3">
            <a:extLst>
              <a:ext uri="{FF2B5EF4-FFF2-40B4-BE49-F238E27FC236}">
                <a16:creationId xmlns:a16="http://schemas.microsoft.com/office/drawing/2014/main" id="{0757D4EE-7E0C-E842-839C-0E9231F5BB1B}"/>
              </a:ext>
            </a:extLst>
          </p:cNvPr>
          <p:cNvSpPr>
            <a:spLocks noGrp="1"/>
          </p:cNvSpPr>
          <p:nvPr>
            <p:ph type="ftr" sz="quarter" idx="3"/>
          </p:nvPr>
        </p:nvSpPr>
        <p:spPr>
          <a:xfrm>
            <a:off x="5347247"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
        <p:nvSpPr>
          <p:cNvPr id="3" name="Title 2">
            <a:extLst>
              <a:ext uri="{FF2B5EF4-FFF2-40B4-BE49-F238E27FC236}">
                <a16:creationId xmlns:a16="http://schemas.microsoft.com/office/drawing/2014/main" id="{8428BF59-F356-90E9-DD68-2E305423D9C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85530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nd large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374904" y="347472"/>
            <a:ext cx="4023360" cy="1096841"/>
          </a:xfrm>
        </p:spPr>
        <p:txBody>
          <a:bodyPr/>
          <a:lstStyle>
            <a:lvl1pPr>
              <a:lnSpc>
                <a:spcPct val="100000"/>
              </a:lnSpc>
              <a:defRPr sz="2800">
                <a:solidFill>
                  <a:srgbClr val="002677"/>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374904" y="1823499"/>
            <a:ext cx="4023360" cy="3864696"/>
          </a:xfrm>
        </p:spPr>
        <p:txBody>
          <a:bodyPr/>
          <a:lstStyle>
            <a:lvl1pPr marL="92068" indent="-92068">
              <a:lnSpc>
                <a:spcPct val="100000"/>
              </a:lnSpc>
              <a:spcBef>
                <a:spcPts val="300"/>
              </a:spcBef>
              <a:spcAft>
                <a:spcPts val="600"/>
              </a:spcAft>
              <a:buClr>
                <a:schemeClr val="accent1"/>
              </a:buClr>
              <a:tabLst/>
              <a:defRPr sz="1400">
                <a:solidFill>
                  <a:srgbClr val="002677"/>
                </a:solidFill>
              </a:defRPr>
            </a:lvl1pPr>
            <a:lvl2pPr marL="201598" indent="-82545">
              <a:lnSpc>
                <a:spcPct val="100000"/>
              </a:lnSpc>
              <a:spcBef>
                <a:spcPts val="0"/>
              </a:spcBef>
              <a:spcAft>
                <a:spcPts val="600"/>
              </a:spcAft>
              <a:buClr>
                <a:schemeClr val="accent1"/>
              </a:buClr>
              <a:buFont typeface="System Font Regular"/>
              <a:buChar char="-"/>
              <a:tabLst/>
              <a:defRPr sz="1400">
                <a:solidFill>
                  <a:schemeClr val="accent1"/>
                </a:solidFill>
              </a:defRPr>
            </a:lvl2pPr>
            <a:lvl3pPr marL="306364" indent="-88894">
              <a:lnSpc>
                <a:spcPct val="100000"/>
              </a:lnSpc>
              <a:spcBef>
                <a:spcPts val="0"/>
              </a:spcBef>
              <a:spcAft>
                <a:spcPts val="600"/>
              </a:spcAft>
              <a:buClr>
                <a:schemeClr val="accent1"/>
              </a:buClr>
              <a:tabLst/>
              <a:defRPr sz="1200">
                <a:solidFill>
                  <a:schemeClr val="accent1"/>
                </a:solidFill>
              </a:defRPr>
            </a:lvl3pPr>
            <a:lvl4pPr marL="395258" indent="-80957">
              <a:lnSpc>
                <a:spcPct val="100000"/>
              </a:lnSpc>
              <a:spcBef>
                <a:spcPts val="0"/>
              </a:spcBef>
              <a:spcAft>
                <a:spcPts val="600"/>
              </a:spcAft>
              <a:buClr>
                <a:schemeClr val="accent1"/>
              </a:buClr>
              <a:buFont typeface="System Font Regular"/>
              <a:buChar char="-"/>
              <a:tabLst/>
              <a:defRPr sz="1100">
                <a:solidFill>
                  <a:schemeClr val="accent1"/>
                </a:solidFill>
              </a:defRPr>
            </a:lvl4pPr>
            <a:lvl5pPr marL="500026" indent="-88894">
              <a:lnSpc>
                <a:spcPct val="100000"/>
              </a:lnSpc>
              <a:spcBef>
                <a:spcPts val="0"/>
              </a:spcBef>
              <a:spcAft>
                <a:spcPts val="600"/>
              </a:spcAft>
              <a:buClr>
                <a:schemeClr val="accent1"/>
              </a:buClr>
              <a:tabLst/>
              <a:defRPr sz="1051">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solidFill>
                  <a:schemeClr val="bg2"/>
                </a:solidFill>
              </a:defRPr>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13" y="5693824"/>
            <a:ext cx="4023360"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4659464" y="9"/>
            <a:ext cx="4484536" cy="6857999"/>
          </a:xfrm>
          <a:solidFill>
            <a:schemeClr val="tx2"/>
          </a:solidFill>
        </p:spPr>
        <p:txBody>
          <a:bodyPr anchor="ctr"/>
          <a:lstStyle>
            <a:lvl1pPr marL="0" indent="0" algn="ctr">
              <a:buNone/>
              <a:defRPr sz="1200"/>
            </a:lvl1pPr>
          </a:lstStyle>
          <a:p>
            <a:endParaRPr lang="en-US" dirty="0"/>
          </a:p>
        </p:txBody>
      </p:sp>
      <p:sp>
        <p:nvSpPr>
          <p:cNvPr id="9" name="Footer Placeholder 3">
            <a:extLst>
              <a:ext uri="{FF2B5EF4-FFF2-40B4-BE49-F238E27FC236}">
                <a16:creationId xmlns:a16="http://schemas.microsoft.com/office/drawing/2014/main" id="{AA237B01-3300-A94F-955A-022A5B7FCC2D}"/>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Tree>
    <p:extLst>
      <p:ext uri="{BB962C8B-B14F-4D97-AF65-F5344CB8AC3E}">
        <p14:creationId xmlns:p14="http://schemas.microsoft.com/office/powerpoint/2010/main" val="1858942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small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374914" y="347472"/>
            <a:ext cx="8322099" cy="633457"/>
          </a:xfrm>
        </p:spPr>
        <p:txBody>
          <a:bodyPr/>
          <a:lstStyle>
            <a:lvl1pPr>
              <a:lnSpc>
                <a:spcPct val="100000"/>
              </a:lnSpc>
              <a:defRPr sz="28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13" y="5693824"/>
            <a:ext cx="4023360"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4659464" y="1462626"/>
            <a:ext cx="4027336" cy="4596329"/>
          </a:xfrm>
          <a:solidFill>
            <a:schemeClr val="tx2"/>
          </a:solidFill>
        </p:spPr>
        <p:txBody>
          <a:bodyPr anchor="ctr"/>
          <a:lstStyle>
            <a:lvl1pPr marL="0" indent="0" algn="ctr">
              <a:buNone/>
              <a:defRPr sz="1200"/>
            </a:lvl1pPr>
          </a:lstStyle>
          <a:p>
            <a:endParaRPr lang="en-US" dirty="0"/>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374904" y="1481283"/>
            <a:ext cx="4023360" cy="4231204"/>
          </a:xfrm>
        </p:spPr>
        <p:txBody>
          <a:bodyPr/>
          <a:lstStyle>
            <a:lvl1pPr marL="92068" indent="-92068">
              <a:lnSpc>
                <a:spcPct val="100000"/>
              </a:lnSpc>
              <a:spcBef>
                <a:spcPts val="300"/>
              </a:spcBef>
              <a:spcAft>
                <a:spcPts val="600"/>
              </a:spcAft>
              <a:buClr>
                <a:schemeClr val="accent1"/>
              </a:buClr>
              <a:tabLst/>
              <a:defRPr sz="1400">
                <a:solidFill>
                  <a:schemeClr val="accent1"/>
                </a:solidFill>
              </a:defRPr>
            </a:lvl1pPr>
            <a:lvl2pPr marL="201598" indent="-92068">
              <a:lnSpc>
                <a:spcPct val="100000"/>
              </a:lnSpc>
              <a:spcBef>
                <a:spcPts val="0"/>
              </a:spcBef>
              <a:spcAft>
                <a:spcPts val="600"/>
              </a:spcAft>
              <a:buClr>
                <a:schemeClr val="accent1"/>
              </a:buClr>
              <a:buFont typeface="System Font Regular"/>
              <a:buChar char="-"/>
              <a:tabLst/>
              <a:defRPr sz="1400">
                <a:solidFill>
                  <a:schemeClr val="accent1"/>
                </a:solidFill>
              </a:defRPr>
            </a:lvl2pPr>
            <a:lvl3pPr marL="290491" indent="-80957">
              <a:lnSpc>
                <a:spcPct val="100000"/>
              </a:lnSpc>
              <a:spcBef>
                <a:spcPts val="0"/>
              </a:spcBef>
              <a:spcAft>
                <a:spcPts val="600"/>
              </a:spcAft>
              <a:buClr>
                <a:schemeClr val="accent1"/>
              </a:buClr>
              <a:tabLst/>
              <a:defRPr sz="1200">
                <a:solidFill>
                  <a:schemeClr val="accent1"/>
                </a:solidFill>
              </a:defRPr>
            </a:lvl3pPr>
            <a:lvl4pPr marL="379385" indent="-88894">
              <a:lnSpc>
                <a:spcPct val="100000"/>
              </a:lnSpc>
              <a:spcBef>
                <a:spcPts val="0"/>
              </a:spcBef>
              <a:spcAft>
                <a:spcPts val="600"/>
              </a:spcAft>
              <a:buClr>
                <a:schemeClr val="accent1"/>
              </a:buClr>
              <a:buFont typeface="System Font Regular"/>
              <a:buChar char="-"/>
              <a:tabLst/>
              <a:defRPr sz="1100">
                <a:solidFill>
                  <a:schemeClr val="accent1"/>
                </a:solidFill>
              </a:defRPr>
            </a:lvl4pPr>
            <a:lvl5pPr marL="460340" indent="-73021">
              <a:lnSpc>
                <a:spcPct val="100000"/>
              </a:lnSpc>
              <a:spcBef>
                <a:spcPts val="0"/>
              </a:spcBef>
              <a:spcAft>
                <a:spcPts val="600"/>
              </a:spcAft>
              <a:buClr>
                <a:schemeClr val="accent1"/>
              </a:buClr>
              <a:tabLst/>
              <a:defRPr sz="1051">
                <a:solidFill>
                  <a:schemeClr val="accent1"/>
                </a:solidFill>
              </a:defRPr>
            </a:lvl5pPr>
          </a:lstStyle>
          <a:p>
            <a:pPr marL="92068" marR="0" lvl="0" indent="-92068" algn="l" defTabSz="68575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Tree>
    <p:extLst>
      <p:ext uri="{BB962C8B-B14F-4D97-AF65-F5344CB8AC3E}">
        <p14:creationId xmlns:p14="http://schemas.microsoft.com/office/powerpoint/2010/main" val="2720731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2-line), content, and small pic">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13" y="5693824"/>
            <a:ext cx="4023360" cy="365125"/>
          </a:xfrm>
          <a:prstGeom prst="rect">
            <a:avLst/>
          </a:prstGeom>
        </p:spPr>
        <p:txBody>
          <a:bodyPr anchor="b"/>
          <a:lstStyle>
            <a:lvl1pPr marL="0" indent="0">
              <a:lnSpc>
                <a:spcPct val="100000"/>
              </a:lnSpc>
              <a:buNone/>
              <a:defRPr sz="800">
                <a:solidFill>
                  <a:schemeClr val="tx2"/>
                </a:solidFill>
              </a:defRPr>
            </a:lvl1pPr>
          </a:lstStyle>
          <a:p>
            <a:pPr lvl="0"/>
            <a:r>
              <a:rPr lang="en-US" dirty="0"/>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4659464" y="1827746"/>
            <a:ext cx="4027336" cy="4231204"/>
          </a:xfrm>
          <a:solidFill>
            <a:schemeClr val="tx2"/>
          </a:solidFill>
        </p:spPr>
        <p:txBody>
          <a:bodyPr anchor="ctr"/>
          <a:lstStyle>
            <a:lvl1pPr marL="0" indent="0" algn="ctr">
              <a:buNone/>
              <a:defRPr sz="1200"/>
            </a:lvl1pPr>
          </a:lstStyle>
          <a:p>
            <a:endParaRPr lang="en-US" dirty="0"/>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374904" y="1828804"/>
            <a:ext cx="4023360" cy="3865021"/>
          </a:xfrm>
        </p:spPr>
        <p:txBody>
          <a:bodyPr/>
          <a:lstStyle>
            <a:lvl1pPr marL="92068" indent="-92068">
              <a:lnSpc>
                <a:spcPct val="100000"/>
              </a:lnSpc>
              <a:spcBef>
                <a:spcPts val="300"/>
              </a:spcBef>
              <a:spcAft>
                <a:spcPts val="600"/>
              </a:spcAft>
              <a:buClr>
                <a:schemeClr val="accent1"/>
              </a:buClr>
              <a:tabLst/>
              <a:defRPr sz="1400">
                <a:solidFill>
                  <a:schemeClr val="accent1"/>
                </a:solidFill>
              </a:defRPr>
            </a:lvl1pPr>
            <a:lvl2pPr marL="201598" indent="-92068">
              <a:lnSpc>
                <a:spcPct val="100000"/>
              </a:lnSpc>
              <a:spcBef>
                <a:spcPts val="0"/>
              </a:spcBef>
              <a:spcAft>
                <a:spcPts val="600"/>
              </a:spcAft>
              <a:buClr>
                <a:schemeClr val="accent1"/>
              </a:buClr>
              <a:buFont typeface="System Font Regular"/>
              <a:buChar char="-"/>
              <a:tabLst/>
              <a:defRPr sz="1400">
                <a:solidFill>
                  <a:schemeClr val="accent1"/>
                </a:solidFill>
              </a:defRPr>
            </a:lvl2pPr>
            <a:lvl3pPr marL="290491" indent="-80957">
              <a:lnSpc>
                <a:spcPct val="100000"/>
              </a:lnSpc>
              <a:spcBef>
                <a:spcPts val="0"/>
              </a:spcBef>
              <a:spcAft>
                <a:spcPts val="600"/>
              </a:spcAft>
              <a:buClr>
                <a:schemeClr val="accent1"/>
              </a:buClr>
              <a:tabLst/>
              <a:defRPr sz="1200">
                <a:solidFill>
                  <a:schemeClr val="accent1"/>
                </a:solidFill>
              </a:defRPr>
            </a:lvl3pPr>
            <a:lvl4pPr marL="379385" indent="-88894">
              <a:lnSpc>
                <a:spcPct val="100000"/>
              </a:lnSpc>
              <a:spcBef>
                <a:spcPts val="0"/>
              </a:spcBef>
              <a:spcAft>
                <a:spcPts val="600"/>
              </a:spcAft>
              <a:buClr>
                <a:schemeClr val="accent1"/>
              </a:buClr>
              <a:buFont typeface="System Font Regular"/>
              <a:buChar char="-"/>
              <a:tabLst/>
              <a:defRPr sz="1100">
                <a:solidFill>
                  <a:schemeClr val="accent1"/>
                </a:solidFill>
              </a:defRPr>
            </a:lvl4pPr>
            <a:lvl5pPr marL="460340" indent="-73021">
              <a:lnSpc>
                <a:spcPct val="100000"/>
              </a:lnSpc>
              <a:spcBef>
                <a:spcPts val="0"/>
              </a:spcBef>
              <a:spcAft>
                <a:spcPts val="600"/>
              </a:spcAft>
              <a:buClr>
                <a:schemeClr val="accent1"/>
              </a:buClr>
              <a:tabLst/>
              <a:defRPr sz="1051">
                <a:solidFill>
                  <a:schemeClr val="accent1"/>
                </a:solidFill>
              </a:defRPr>
            </a:lvl5pPr>
          </a:lstStyle>
          <a:p>
            <a:pPr marL="92068" marR="0" lvl="0" indent="-92068" algn="l" defTabSz="68575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
        <p:nvSpPr>
          <p:cNvPr id="9" name="Title 1">
            <a:extLst>
              <a:ext uri="{FF2B5EF4-FFF2-40B4-BE49-F238E27FC236}">
                <a16:creationId xmlns:a16="http://schemas.microsoft.com/office/drawing/2014/main" id="{FD556004-769B-824A-A347-C2C035D1BBE6}"/>
              </a:ext>
            </a:extLst>
          </p:cNvPr>
          <p:cNvSpPr>
            <a:spLocks noGrp="1"/>
          </p:cNvSpPr>
          <p:nvPr>
            <p:ph type="title" hasCustomPrompt="1"/>
          </p:nvPr>
        </p:nvSpPr>
        <p:spPr>
          <a:xfrm>
            <a:off x="374904" y="347472"/>
            <a:ext cx="8311896" cy="1096841"/>
          </a:xfrm>
        </p:spPr>
        <p:txBody>
          <a:bodyPr/>
          <a:lstStyle>
            <a:lvl1pPr>
              <a:lnSpc>
                <a:spcPct val="100000"/>
              </a:lnSpc>
              <a:defRPr sz="28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286615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5241932" y="1570955"/>
            <a:ext cx="3453187" cy="262457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374914" y="347472"/>
            <a:ext cx="8322099" cy="633457"/>
          </a:xfrm>
        </p:spPr>
        <p:txBody>
          <a:bodyPr/>
          <a:lstStyle>
            <a:lvl1pPr>
              <a:lnSpc>
                <a:spcPct val="100000"/>
              </a:lnSpc>
              <a:defRPr sz="28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374904" y="1481288"/>
            <a:ext cx="4023360" cy="4225577"/>
          </a:xfrm>
        </p:spPr>
        <p:txBody>
          <a:bodyPr/>
          <a:lstStyle>
            <a:lvl1pPr marL="92068" indent="-92068">
              <a:lnSpc>
                <a:spcPct val="100000"/>
              </a:lnSpc>
              <a:spcBef>
                <a:spcPts val="300"/>
              </a:spcBef>
              <a:spcAft>
                <a:spcPts val="600"/>
              </a:spcAft>
              <a:buClr>
                <a:schemeClr val="accent1"/>
              </a:buClr>
              <a:tabLst/>
              <a:defRPr sz="1400">
                <a:solidFill>
                  <a:schemeClr val="accent1"/>
                </a:solidFill>
                <a:latin typeface="+mn-lt"/>
              </a:defRPr>
            </a:lvl1pPr>
            <a:lvl2pPr marL="201598" indent="-96831">
              <a:lnSpc>
                <a:spcPct val="100000"/>
              </a:lnSpc>
              <a:spcBef>
                <a:spcPts val="0"/>
              </a:spcBef>
              <a:spcAft>
                <a:spcPts val="600"/>
              </a:spcAft>
              <a:buClr>
                <a:schemeClr val="accent1"/>
              </a:buClr>
              <a:buFont typeface="System Font Regular"/>
              <a:buChar char="-"/>
              <a:tabLst/>
              <a:defRPr sz="1400">
                <a:solidFill>
                  <a:schemeClr val="accent1"/>
                </a:solidFill>
                <a:latin typeface="+mn-lt"/>
              </a:defRPr>
            </a:lvl2pPr>
            <a:lvl3pPr marL="298427" indent="-88894">
              <a:lnSpc>
                <a:spcPct val="100000"/>
              </a:lnSpc>
              <a:spcBef>
                <a:spcPts val="0"/>
              </a:spcBef>
              <a:spcAft>
                <a:spcPts val="600"/>
              </a:spcAft>
              <a:buClr>
                <a:schemeClr val="accent1"/>
              </a:buClr>
              <a:tabLst/>
              <a:defRPr sz="1200">
                <a:solidFill>
                  <a:schemeClr val="accent1"/>
                </a:solidFill>
                <a:latin typeface="+mn-lt"/>
              </a:defRPr>
            </a:lvl3pPr>
            <a:lvl4pPr marL="395258" indent="-96831">
              <a:lnSpc>
                <a:spcPct val="100000"/>
              </a:lnSpc>
              <a:spcBef>
                <a:spcPts val="0"/>
              </a:spcBef>
              <a:spcAft>
                <a:spcPts val="600"/>
              </a:spcAft>
              <a:buClr>
                <a:schemeClr val="accent1"/>
              </a:buClr>
              <a:buFont typeface="System Font Regular"/>
              <a:buChar char="-"/>
              <a:tabLst/>
              <a:defRPr sz="1100">
                <a:solidFill>
                  <a:schemeClr val="accent1"/>
                </a:solidFill>
                <a:latin typeface="+mn-lt"/>
              </a:defRPr>
            </a:lvl4pPr>
            <a:lvl5pPr marL="500026" indent="-96831">
              <a:lnSpc>
                <a:spcPct val="100000"/>
              </a:lnSpc>
              <a:spcBef>
                <a:spcPts val="0"/>
              </a:spcBef>
              <a:spcAft>
                <a:spcPts val="600"/>
              </a:spcAft>
              <a:buClr>
                <a:schemeClr val="accent1"/>
              </a:buClr>
              <a:tabLst/>
              <a:defRPr sz="1051">
                <a:solidFill>
                  <a:schemeClr val="accent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12" y="5693824"/>
            <a:ext cx="4023360"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5344887" y="1740100"/>
            <a:ext cx="3243944" cy="2477338"/>
          </a:xfrm>
        </p:spPr>
        <p:txBody>
          <a:bodyPr/>
          <a:lstStyle>
            <a:lvl1pPr marL="0" indent="0" algn="l">
              <a:buNone/>
              <a:defRPr sz="2000" b="1" spc="0" baseline="0">
                <a:solidFill>
                  <a:schemeClr val="accent1"/>
                </a:solidFill>
                <a:latin typeface="Georgia" panose="02040502050405020303" pitchFamily="18" charset="0"/>
              </a:defRPr>
            </a:lvl1pPr>
            <a:lvl2pPr marL="120641" indent="0">
              <a:buNone/>
              <a:defRPr sz="7200">
                <a:latin typeface="Georgia" panose="02040502050405020303" pitchFamily="18" charset="0"/>
              </a:defRPr>
            </a:lvl2pPr>
            <a:lvl3pPr marL="293667" indent="0">
              <a:buNone/>
              <a:defRPr sz="7200">
                <a:latin typeface="Georgia" panose="02040502050405020303" pitchFamily="18" charset="0"/>
              </a:defRPr>
            </a:lvl3pPr>
            <a:lvl4pPr marL="404782" indent="0">
              <a:buNone/>
              <a:defRPr sz="7200">
                <a:latin typeface="Georgia" panose="02040502050405020303" pitchFamily="18" charset="0"/>
              </a:defRPr>
            </a:lvl4pPr>
            <a:lvl5pPr marL="577806" indent="0">
              <a:buNone/>
              <a:defRPr sz="72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5344887"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Tree>
    <p:extLst>
      <p:ext uri="{BB962C8B-B14F-4D97-AF65-F5344CB8AC3E}">
        <p14:creationId xmlns:p14="http://schemas.microsoft.com/office/powerpoint/2010/main" val="616678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2 lin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5241932" y="1922288"/>
            <a:ext cx="3453187" cy="243029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12" y="5693824"/>
            <a:ext cx="4023360"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5344887" y="2091431"/>
            <a:ext cx="3243944" cy="2261155"/>
          </a:xfrm>
        </p:spPr>
        <p:txBody>
          <a:bodyPr/>
          <a:lstStyle>
            <a:lvl1pPr marL="0" indent="0" algn="l">
              <a:buNone/>
              <a:defRPr sz="2000" b="1" spc="0" baseline="0">
                <a:solidFill>
                  <a:schemeClr val="accent1"/>
                </a:solidFill>
                <a:latin typeface="Georgia" panose="02040502050405020303" pitchFamily="18" charset="0"/>
              </a:defRPr>
            </a:lvl1pPr>
            <a:lvl2pPr marL="120641" indent="0">
              <a:buNone/>
              <a:defRPr sz="7200">
                <a:latin typeface="Georgia" panose="02040502050405020303" pitchFamily="18" charset="0"/>
              </a:defRPr>
            </a:lvl2pPr>
            <a:lvl3pPr marL="293667" indent="0">
              <a:buNone/>
              <a:defRPr sz="7200">
                <a:latin typeface="Georgia" panose="02040502050405020303" pitchFamily="18" charset="0"/>
              </a:defRPr>
            </a:lvl3pPr>
            <a:lvl4pPr marL="404782" indent="0">
              <a:buNone/>
              <a:defRPr sz="7200">
                <a:latin typeface="Georgia" panose="02040502050405020303" pitchFamily="18" charset="0"/>
              </a:defRPr>
            </a:lvl4pPr>
            <a:lvl5pPr marL="577806" indent="0">
              <a:buNone/>
              <a:defRPr sz="72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5344887"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
        <p:nvSpPr>
          <p:cNvPr id="9" name="Content Placeholder 2">
            <a:extLst>
              <a:ext uri="{FF2B5EF4-FFF2-40B4-BE49-F238E27FC236}">
                <a16:creationId xmlns:a16="http://schemas.microsoft.com/office/drawing/2014/main" id="{6D16490D-0665-6F4D-9A29-A4051903B1F7}"/>
              </a:ext>
            </a:extLst>
          </p:cNvPr>
          <p:cNvSpPr>
            <a:spLocks noGrp="1"/>
          </p:cNvSpPr>
          <p:nvPr>
            <p:ph idx="15"/>
          </p:nvPr>
        </p:nvSpPr>
        <p:spPr>
          <a:xfrm>
            <a:off x="374904" y="1828804"/>
            <a:ext cx="4023360" cy="3865021"/>
          </a:xfrm>
        </p:spPr>
        <p:txBody>
          <a:bodyPr/>
          <a:lstStyle>
            <a:lvl1pPr marL="92068" indent="-92068">
              <a:lnSpc>
                <a:spcPct val="100000"/>
              </a:lnSpc>
              <a:spcBef>
                <a:spcPts val="300"/>
              </a:spcBef>
              <a:spcAft>
                <a:spcPts val="600"/>
              </a:spcAft>
              <a:buClr>
                <a:schemeClr val="accent1"/>
              </a:buClr>
              <a:tabLst/>
              <a:defRPr sz="1400">
                <a:solidFill>
                  <a:schemeClr val="accent1"/>
                </a:solidFill>
              </a:defRPr>
            </a:lvl1pPr>
            <a:lvl2pPr marL="201598" indent="-92068">
              <a:lnSpc>
                <a:spcPct val="100000"/>
              </a:lnSpc>
              <a:spcBef>
                <a:spcPts val="0"/>
              </a:spcBef>
              <a:spcAft>
                <a:spcPts val="600"/>
              </a:spcAft>
              <a:buClr>
                <a:schemeClr val="accent1"/>
              </a:buClr>
              <a:buFont typeface="System Font Regular"/>
              <a:buChar char="-"/>
              <a:tabLst/>
              <a:defRPr sz="1400">
                <a:solidFill>
                  <a:schemeClr val="accent1"/>
                </a:solidFill>
              </a:defRPr>
            </a:lvl2pPr>
            <a:lvl3pPr marL="290491" indent="-80957">
              <a:lnSpc>
                <a:spcPct val="100000"/>
              </a:lnSpc>
              <a:spcBef>
                <a:spcPts val="0"/>
              </a:spcBef>
              <a:spcAft>
                <a:spcPts val="600"/>
              </a:spcAft>
              <a:buClr>
                <a:schemeClr val="accent1"/>
              </a:buClr>
              <a:tabLst/>
              <a:defRPr sz="1200">
                <a:solidFill>
                  <a:schemeClr val="accent1"/>
                </a:solidFill>
              </a:defRPr>
            </a:lvl3pPr>
            <a:lvl4pPr marL="379385" indent="-88894">
              <a:lnSpc>
                <a:spcPct val="100000"/>
              </a:lnSpc>
              <a:spcBef>
                <a:spcPts val="0"/>
              </a:spcBef>
              <a:spcAft>
                <a:spcPts val="600"/>
              </a:spcAft>
              <a:buClr>
                <a:schemeClr val="accent1"/>
              </a:buClr>
              <a:buFont typeface="System Font Regular"/>
              <a:buChar char="-"/>
              <a:tabLst/>
              <a:defRPr sz="1100">
                <a:solidFill>
                  <a:schemeClr val="accent1"/>
                </a:solidFill>
              </a:defRPr>
            </a:lvl4pPr>
            <a:lvl5pPr marL="460340" indent="-73021">
              <a:lnSpc>
                <a:spcPct val="100000"/>
              </a:lnSpc>
              <a:spcBef>
                <a:spcPts val="0"/>
              </a:spcBef>
              <a:spcAft>
                <a:spcPts val="600"/>
              </a:spcAft>
              <a:buClr>
                <a:schemeClr val="accent1"/>
              </a:buClr>
              <a:tabLst/>
              <a:defRPr sz="1051">
                <a:solidFill>
                  <a:schemeClr val="accent1"/>
                </a:solidFill>
              </a:defRPr>
            </a:lvl5pPr>
          </a:lstStyle>
          <a:p>
            <a:pPr marL="92068" marR="0" lvl="0" indent="-92068" algn="l" defTabSz="68575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43AA5499-0B30-3845-8F4C-708EA873253C}"/>
              </a:ext>
            </a:extLst>
          </p:cNvPr>
          <p:cNvSpPr>
            <a:spLocks noGrp="1"/>
          </p:cNvSpPr>
          <p:nvPr>
            <p:ph type="title" hasCustomPrompt="1"/>
          </p:nvPr>
        </p:nvSpPr>
        <p:spPr>
          <a:xfrm>
            <a:off x="374904" y="347472"/>
            <a:ext cx="8311896" cy="1096841"/>
          </a:xfrm>
        </p:spPr>
        <p:txBody>
          <a:bodyPr/>
          <a:lstStyle>
            <a:lvl1pPr>
              <a:lnSpc>
                <a:spcPct val="100000"/>
              </a:lnSpc>
              <a:defRPr sz="28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3882154412"/>
      </p:ext>
    </p:extLst>
  </p:cSld>
  <p:clrMapOvr>
    <a:masterClrMapping/>
  </p:clrMapOvr>
  <p:extLst>
    <p:ext uri="{DCECCB84-F9BA-43D5-87BE-67443E8EF086}">
      <p15:sldGuideLst xmlns:p15="http://schemas.microsoft.com/office/powerpoint/2012/main">
        <p15:guide id="1" orient="horz" pos="120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and char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374914" y="347472"/>
            <a:ext cx="8322099" cy="633457"/>
          </a:xfrm>
        </p:spPr>
        <p:txBody>
          <a:bodyPr/>
          <a:lstStyle>
            <a:lvl1pPr>
              <a:lnSpc>
                <a:spcPct val="100000"/>
              </a:lnSpc>
              <a:defRPr sz="28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21" y="5693824"/>
            <a:ext cx="8304261"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4800600" y="1454457"/>
            <a:ext cx="3886200" cy="3877056"/>
          </a:xfrm>
        </p:spPr>
        <p:txBody>
          <a:bodyPr anchor="ctr"/>
          <a:lstStyle>
            <a:lvl1pPr marL="0" indent="0" algn="ctr">
              <a:buNone/>
              <a:defRPr sz="900">
                <a:solidFill>
                  <a:schemeClr val="accent1"/>
                </a:solidFill>
              </a:defRPr>
            </a:lvl1pPr>
          </a:lstStyle>
          <a:p>
            <a:endParaRPr lang="en-US" dirty="0"/>
          </a:p>
        </p:txBody>
      </p:sp>
      <p:sp>
        <p:nvSpPr>
          <p:cNvPr id="21" name="Content Placeholder 2">
            <a:extLst>
              <a:ext uri="{FF2B5EF4-FFF2-40B4-BE49-F238E27FC236}">
                <a16:creationId xmlns:a16="http://schemas.microsoft.com/office/drawing/2014/main" id="{7584C915-AEBA-9E46-B545-D476DC3D7F89}"/>
              </a:ext>
            </a:extLst>
          </p:cNvPr>
          <p:cNvSpPr>
            <a:spLocks noGrp="1"/>
          </p:cNvSpPr>
          <p:nvPr>
            <p:ph idx="15"/>
          </p:nvPr>
        </p:nvSpPr>
        <p:spPr>
          <a:xfrm>
            <a:off x="374904" y="1481283"/>
            <a:ext cx="4023360" cy="4231204"/>
          </a:xfrm>
        </p:spPr>
        <p:txBody>
          <a:bodyPr/>
          <a:lstStyle>
            <a:lvl1pPr marL="92068" indent="-92068">
              <a:lnSpc>
                <a:spcPct val="100000"/>
              </a:lnSpc>
              <a:spcBef>
                <a:spcPts val="300"/>
              </a:spcBef>
              <a:spcAft>
                <a:spcPts val="600"/>
              </a:spcAft>
              <a:buClr>
                <a:schemeClr val="accent1"/>
              </a:buClr>
              <a:tabLst/>
              <a:defRPr sz="1400">
                <a:solidFill>
                  <a:schemeClr val="accent1"/>
                </a:solidFill>
              </a:defRPr>
            </a:lvl1pPr>
            <a:lvl2pPr marL="201598" indent="-92068">
              <a:lnSpc>
                <a:spcPct val="100000"/>
              </a:lnSpc>
              <a:spcBef>
                <a:spcPts val="0"/>
              </a:spcBef>
              <a:spcAft>
                <a:spcPts val="600"/>
              </a:spcAft>
              <a:buClr>
                <a:schemeClr val="accent1"/>
              </a:buClr>
              <a:buFont typeface="System Font Regular"/>
              <a:buChar char="-"/>
              <a:tabLst/>
              <a:defRPr sz="1400">
                <a:solidFill>
                  <a:schemeClr val="accent1"/>
                </a:solidFill>
              </a:defRPr>
            </a:lvl2pPr>
            <a:lvl3pPr marL="290491" indent="-80957">
              <a:lnSpc>
                <a:spcPct val="100000"/>
              </a:lnSpc>
              <a:spcBef>
                <a:spcPts val="0"/>
              </a:spcBef>
              <a:spcAft>
                <a:spcPts val="600"/>
              </a:spcAft>
              <a:buClr>
                <a:schemeClr val="accent1"/>
              </a:buClr>
              <a:tabLst/>
              <a:defRPr sz="1200">
                <a:solidFill>
                  <a:schemeClr val="accent1"/>
                </a:solidFill>
              </a:defRPr>
            </a:lvl3pPr>
            <a:lvl4pPr marL="379385" indent="-88894">
              <a:lnSpc>
                <a:spcPct val="100000"/>
              </a:lnSpc>
              <a:spcBef>
                <a:spcPts val="0"/>
              </a:spcBef>
              <a:spcAft>
                <a:spcPts val="600"/>
              </a:spcAft>
              <a:buClr>
                <a:schemeClr val="accent1"/>
              </a:buClr>
              <a:buFont typeface="System Font Regular"/>
              <a:buChar char="-"/>
              <a:tabLst/>
              <a:defRPr sz="1100">
                <a:solidFill>
                  <a:schemeClr val="accent1"/>
                </a:solidFill>
              </a:defRPr>
            </a:lvl4pPr>
            <a:lvl5pPr marL="460340" indent="-73021">
              <a:lnSpc>
                <a:spcPct val="100000"/>
              </a:lnSpc>
              <a:spcBef>
                <a:spcPts val="0"/>
              </a:spcBef>
              <a:spcAft>
                <a:spcPts val="600"/>
              </a:spcAft>
              <a:buClr>
                <a:schemeClr val="accent1"/>
              </a:buClr>
              <a:tabLst/>
              <a:defRPr sz="1051">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Tree>
    <p:extLst>
      <p:ext uri="{BB962C8B-B14F-4D97-AF65-F5344CB8AC3E}">
        <p14:creationId xmlns:p14="http://schemas.microsoft.com/office/powerpoint/2010/main" val="3175634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2-line), content and chart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21" y="5693824"/>
            <a:ext cx="8304261"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4800600" y="1792224"/>
            <a:ext cx="3886200" cy="3901440"/>
          </a:xfrm>
        </p:spPr>
        <p:txBody>
          <a:bodyPr anchor="ctr"/>
          <a:lstStyle>
            <a:lvl1pPr marL="0" indent="0" algn="ctr">
              <a:buNone/>
              <a:defRPr sz="900">
                <a:solidFill>
                  <a:schemeClr val="accent1"/>
                </a:solidFill>
              </a:defRPr>
            </a:lvl1pPr>
          </a:lstStyle>
          <a:p>
            <a:endParaRPr lang="en-US" dirty="0"/>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
        <p:nvSpPr>
          <p:cNvPr id="50" name="Content Placeholder 2">
            <a:extLst>
              <a:ext uri="{FF2B5EF4-FFF2-40B4-BE49-F238E27FC236}">
                <a16:creationId xmlns:a16="http://schemas.microsoft.com/office/drawing/2014/main" id="{254BAD4D-A958-A440-B45A-D94955E74A05}"/>
              </a:ext>
            </a:extLst>
          </p:cNvPr>
          <p:cNvSpPr>
            <a:spLocks noGrp="1"/>
          </p:cNvSpPr>
          <p:nvPr>
            <p:ph idx="15"/>
          </p:nvPr>
        </p:nvSpPr>
        <p:spPr>
          <a:xfrm>
            <a:off x="374904" y="1828804"/>
            <a:ext cx="4023360" cy="3865021"/>
          </a:xfrm>
        </p:spPr>
        <p:txBody>
          <a:bodyPr/>
          <a:lstStyle>
            <a:lvl1pPr marL="92068" indent="-92068">
              <a:lnSpc>
                <a:spcPct val="100000"/>
              </a:lnSpc>
              <a:spcBef>
                <a:spcPts val="300"/>
              </a:spcBef>
              <a:spcAft>
                <a:spcPts val="600"/>
              </a:spcAft>
              <a:buClr>
                <a:schemeClr val="accent1"/>
              </a:buClr>
              <a:tabLst/>
              <a:defRPr sz="1400">
                <a:solidFill>
                  <a:schemeClr val="accent1"/>
                </a:solidFill>
              </a:defRPr>
            </a:lvl1pPr>
            <a:lvl2pPr marL="201598" indent="-92068">
              <a:lnSpc>
                <a:spcPct val="100000"/>
              </a:lnSpc>
              <a:spcBef>
                <a:spcPts val="0"/>
              </a:spcBef>
              <a:spcAft>
                <a:spcPts val="600"/>
              </a:spcAft>
              <a:buClr>
                <a:schemeClr val="accent1"/>
              </a:buClr>
              <a:buFont typeface="System Font Regular"/>
              <a:buChar char="-"/>
              <a:tabLst/>
              <a:defRPr sz="1400">
                <a:solidFill>
                  <a:schemeClr val="accent1"/>
                </a:solidFill>
              </a:defRPr>
            </a:lvl2pPr>
            <a:lvl3pPr marL="290491" indent="-80957">
              <a:lnSpc>
                <a:spcPct val="100000"/>
              </a:lnSpc>
              <a:spcBef>
                <a:spcPts val="0"/>
              </a:spcBef>
              <a:spcAft>
                <a:spcPts val="600"/>
              </a:spcAft>
              <a:buClr>
                <a:schemeClr val="accent1"/>
              </a:buClr>
              <a:tabLst/>
              <a:defRPr sz="1200">
                <a:solidFill>
                  <a:schemeClr val="accent1"/>
                </a:solidFill>
              </a:defRPr>
            </a:lvl3pPr>
            <a:lvl4pPr marL="379385" indent="-88894">
              <a:lnSpc>
                <a:spcPct val="100000"/>
              </a:lnSpc>
              <a:spcBef>
                <a:spcPts val="0"/>
              </a:spcBef>
              <a:spcAft>
                <a:spcPts val="600"/>
              </a:spcAft>
              <a:buClr>
                <a:schemeClr val="accent1"/>
              </a:buClr>
              <a:buFont typeface="System Font Regular"/>
              <a:buChar char="-"/>
              <a:tabLst/>
              <a:defRPr sz="1100">
                <a:solidFill>
                  <a:schemeClr val="accent1"/>
                </a:solidFill>
              </a:defRPr>
            </a:lvl4pPr>
            <a:lvl5pPr marL="460340" indent="-73021">
              <a:lnSpc>
                <a:spcPct val="100000"/>
              </a:lnSpc>
              <a:spcBef>
                <a:spcPts val="0"/>
              </a:spcBef>
              <a:spcAft>
                <a:spcPts val="600"/>
              </a:spcAft>
              <a:buClr>
                <a:schemeClr val="accent1"/>
              </a:buClr>
              <a:tabLst/>
              <a:defRPr sz="1051">
                <a:solidFill>
                  <a:schemeClr val="accent1"/>
                </a:solidFill>
              </a:defRPr>
            </a:lvl5pPr>
          </a:lstStyle>
          <a:p>
            <a:pPr marL="92068" marR="0" lvl="0" indent="-92068" algn="l" defTabSz="68575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 name="Title 1">
            <a:extLst>
              <a:ext uri="{FF2B5EF4-FFF2-40B4-BE49-F238E27FC236}">
                <a16:creationId xmlns:a16="http://schemas.microsoft.com/office/drawing/2014/main" id="{30378E39-EE63-5F43-BA84-E27BA0E2F43D}"/>
              </a:ext>
            </a:extLst>
          </p:cNvPr>
          <p:cNvSpPr>
            <a:spLocks noGrp="1"/>
          </p:cNvSpPr>
          <p:nvPr>
            <p:ph type="title" hasCustomPrompt="1"/>
          </p:nvPr>
        </p:nvSpPr>
        <p:spPr>
          <a:xfrm>
            <a:off x="374904" y="347472"/>
            <a:ext cx="8311896" cy="1096841"/>
          </a:xfrm>
        </p:spPr>
        <p:txBody>
          <a:bodyPr/>
          <a:lstStyle>
            <a:lvl1pPr>
              <a:lnSpc>
                <a:spcPct val="100000"/>
              </a:lnSpc>
              <a:defRPr sz="28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3697579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C0DD54-8F3E-3141-9EFA-297A3BB9A28B}"/>
              </a:ext>
            </a:extLst>
          </p:cNvPr>
          <p:cNvSpPr/>
          <p:nvPr userDrawn="1"/>
        </p:nvSpPr>
        <p:spPr>
          <a:xfrm>
            <a:off x="370249" y="6083710"/>
            <a:ext cx="8347421" cy="7742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7" name="Title 1">
            <a:extLst>
              <a:ext uri="{FF2B5EF4-FFF2-40B4-BE49-F238E27FC236}">
                <a16:creationId xmlns:a16="http://schemas.microsoft.com/office/drawing/2014/main" id="{FFE4E612-9EFA-81BD-E600-5653B5E3E620}"/>
              </a:ext>
            </a:extLst>
          </p:cNvPr>
          <p:cNvSpPr>
            <a:spLocks noGrp="1"/>
          </p:cNvSpPr>
          <p:nvPr>
            <p:ph type="ctrTitle" hasCustomPrompt="1"/>
          </p:nvPr>
        </p:nvSpPr>
        <p:spPr>
          <a:xfrm>
            <a:off x="4957639" y="1400046"/>
            <a:ext cx="3820597" cy="2103967"/>
          </a:xfrm>
        </p:spPr>
        <p:txBody>
          <a:bodyPr anchor="b">
            <a:noAutofit/>
          </a:bodyPr>
          <a:lstStyle>
            <a:lvl1pPr algn="l">
              <a:defRPr sz="3800" spc="0" baseline="0">
                <a:solidFill>
                  <a:srgbClr val="002677"/>
                </a:solidFill>
              </a:defRPr>
            </a:lvl1pPr>
          </a:lstStyle>
          <a:p>
            <a:r>
              <a:rPr lang="en-US" dirty="0"/>
              <a:t>Title slide</a:t>
            </a:r>
          </a:p>
        </p:txBody>
      </p:sp>
      <p:sp>
        <p:nvSpPr>
          <p:cNvPr id="8" name="Subtitle 2">
            <a:extLst>
              <a:ext uri="{FF2B5EF4-FFF2-40B4-BE49-F238E27FC236}">
                <a16:creationId xmlns:a16="http://schemas.microsoft.com/office/drawing/2014/main" id="{C0757A6D-CC4D-59B4-1860-0CC05B4DEF5A}"/>
              </a:ext>
            </a:extLst>
          </p:cNvPr>
          <p:cNvSpPr>
            <a:spLocks noGrp="1"/>
          </p:cNvSpPr>
          <p:nvPr>
            <p:ph type="subTitle" idx="1"/>
          </p:nvPr>
        </p:nvSpPr>
        <p:spPr>
          <a:xfrm>
            <a:off x="4957639" y="3489547"/>
            <a:ext cx="3820597" cy="943488"/>
          </a:xfrm>
        </p:spPr>
        <p:txBody>
          <a:bodyPr>
            <a:noAutofit/>
          </a:bodyPr>
          <a:lstStyle>
            <a:lvl1pPr marL="0" indent="0" algn="l">
              <a:buNone/>
              <a:defRPr sz="1500">
                <a:solidFill>
                  <a:schemeClr val="accent1"/>
                </a:solidFill>
              </a:defRPr>
            </a:lvl1pPr>
            <a:lvl2pPr marL="342875" indent="0" algn="ctr">
              <a:buNone/>
              <a:defRPr sz="1500"/>
            </a:lvl2pPr>
            <a:lvl3pPr marL="685750" indent="0" algn="ctr">
              <a:buNone/>
              <a:defRPr sz="1351"/>
            </a:lvl3pPr>
            <a:lvl4pPr marL="1028624" indent="0" algn="ctr">
              <a:buNone/>
              <a:defRPr sz="1200"/>
            </a:lvl4pPr>
            <a:lvl5pPr marL="1371498" indent="0" algn="ctr">
              <a:buNone/>
              <a:defRPr sz="1200"/>
            </a:lvl5pPr>
            <a:lvl6pPr marL="1714372"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dirty="0"/>
              <a:t>Click to edit Master subtitle style</a:t>
            </a:r>
          </a:p>
        </p:txBody>
      </p:sp>
      <p:sp>
        <p:nvSpPr>
          <p:cNvPr id="10" name="Text Placeholder 4">
            <a:extLst>
              <a:ext uri="{FF2B5EF4-FFF2-40B4-BE49-F238E27FC236}">
                <a16:creationId xmlns:a16="http://schemas.microsoft.com/office/drawing/2014/main" id="{186DE11E-596A-B8F9-10C3-BD462A64B279}"/>
              </a:ext>
            </a:extLst>
          </p:cNvPr>
          <p:cNvSpPr>
            <a:spLocks noGrp="1"/>
          </p:cNvSpPr>
          <p:nvPr>
            <p:ph type="body" sz="quarter" idx="10"/>
          </p:nvPr>
        </p:nvSpPr>
        <p:spPr>
          <a:xfrm>
            <a:off x="4870687" y="5941470"/>
            <a:ext cx="2257425" cy="270245"/>
          </a:xfrm>
        </p:spPr>
        <p:txBody>
          <a:bodyPr/>
          <a:lstStyle>
            <a:lvl1pPr marL="0" indent="0">
              <a:buNone/>
              <a:defRPr sz="1000" b="0"/>
            </a:lvl1pPr>
            <a:lvl2pPr marL="88894" indent="0">
              <a:buNone/>
              <a:defRPr/>
            </a:lvl2pPr>
          </a:lstStyle>
          <a:p>
            <a:pPr lvl="0"/>
            <a:r>
              <a:rPr lang="en-US" dirty="0"/>
              <a:t>Click to edit</a:t>
            </a:r>
          </a:p>
        </p:txBody>
      </p:sp>
      <p:cxnSp>
        <p:nvCxnSpPr>
          <p:cNvPr id="11" name="Straight Connector 10">
            <a:extLst>
              <a:ext uri="{FF2B5EF4-FFF2-40B4-BE49-F238E27FC236}">
                <a16:creationId xmlns:a16="http://schemas.microsoft.com/office/drawing/2014/main" id="{0CDE4045-9FEB-BCF2-453B-F0706A40B92B}"/>
              </a:ext>
            </a:extLst>
          </p:cNvPr>
          <p:cNvCxnSpPr>
            <a:cxnSpLocks/>
          </p:cNvCxnSpPr>
          <p:nvPr userDrawn="1"/>
        </p:nvCxnSpPr>
        <p:spPr>
          <a:xfrm>
            <a:off x="7202513" y="5172026"/>
            <a:ext cx="0" cy="6462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descr="A close-up of a black background&#10;&#10;Description automatically generated with low confidence">
            <a:extLst>
              <a:ext uri="{FF2B5EF4-FFF2-40B4-BE49-F238E27FC236}">
                <a16:creationId xmlns:a16="http://schemas.microsoft.com/office/drawing/2014/main" id="{D5BADAE0-F7CA-BAD5-204E-ED47C354AFEB}"/>
              </a:ext>
            </a:extLst>
          </p:cNvPr>
          <p:cNvPicPr>
            <a:picLocks noChangeAspect="1"/>
          </p:cNvPicPr>
          <p:nvPr userDrawn="1"/>
        </p:nvPicPr>
        <p:blipFill>
          <a:blip r:embed="rId2"/>
          <a:stretch>
            <a:fillRect/>
          </a:stretch>
        </p:blipFill>
        <p:spPr>
          <a:xfrm>
            <a:off x="4957638" y="5222135"/>
            <a:ext cx="2071325" cy="540437"/>
          </a:xfrm>
          <a:prstGeom prst="rect">
            <a:avLst/>
          </a:prstGeom>
        </p:spPr>
      </p:pic>
    </p:spTree>
    <p:extLst>
      <p:ext uri="{BB962C8B-B14F-4D97-AF65-F5344CB8AC3E}">
        <p14:creationId xmlns:p14="http://schemas.microsoft.com/office/powerpoint/2010/main" val="22590781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and char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374914" y="347472"/>
            <a:ext cx="8322099" cy="633457"/>
          </a:xfrm>
        </p:spPr>
        <p:txBody>
          <a:bodyPr/>
          <a:lstStyle>
            <a:lvl1pPr>
              <a:lnSpc>
                <a:spcPct val="100000"/>
              </a:lnSpc>
              <a:defRPr sz="28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374914" y="1481711"/>
            <a:ext cx="3527171" cy="4225577"/>
          </a:xfrm>
        </p:spPr>
        <p:txBody>
          <a:bodyPr/>
          <a:lstStyle>
            <a:lvl1pPr marL="92068" indent="-92068">
              <a:lnSpc>
                <a:spcPct val="100000"/>
              </a:lnSpc>
              <a:spcBef>
                <a:spcPts val="300"/>
              </a:spcBef>
              <a:spcAft>
                <a:spcPts val="600"/>
              </a:spcAft>
              <a:buClr>
                <a:schemeClr val="accent1"/>
              </a:buClr>
              <a:tabLst/>
              <a:defRPr sz="1400">
                <a:solidFill>
                  <a:schemeClr val="accent1"/>
                </a:solidFill>
              </a:defRPr>
            </a:lvl1pPr>
            <a:lvl2pPr marL="193660" indent="-84133">
              <a:lnSpc>
                <a:spcPct val="100000"/>
              </a:lnSpc>
              <a:spcBef>
                <a:spcPts val="0"/>
              </a:spcBef>
              <a:spcAft>
                <a:spcPts val="600"/>
              </a:spcAft>
              <a:buClr>
                <a:schemeClr val="accent1"/>
              </a:buClr>
              <a:buFont typeface="System Font Regular"/>
              <a:buChar char="-"/>
              <a:tabLst/>
              <a:defRPr sz="1400">
                <a:solidFill>
                  <a:schemeClr val="accent1"/>
                </a:solidFill>
              </a:defRPr>
            </a:lvl2pPr>
            <a:lvl3pPr marL="282554" indent="-80957">
              <a:lnSpc>
                <a:spcPct val="100000"/>
              </a:lnSpc>
              <a:spcBef>
                <a:spcPts val="0"/>
              </a:spcBef>
              <a:spcAft>
                <a:spcPts val="600"/>
              </a:spcAft>
              <a:buClr>
                <a:schemeClr val="accent1"/>
              </a:buClr>
              <a:tabLst/>
              <a:defRPr sz="1200">
                <a:solidFill>
                  <a:schemeClr val="accent1"/>
                </a:solidFill>
              </a:defRPr>
            </a:lvl3pPr>
            <a:lvl4pPr marL="363511" indent="-80957">
              <a:lnSpc>
                <a:spcPct val="100000"/>
              </a:lnSpc>
              <a:spcBef>
                <a:spcPts val="0"/>
              </a:spcBef>
              <a:spcAft>
                <a:spcPts val="600"/>
              </a:spcAft>
              <a:buClr>
                <a:schemeClr val="accent1"/>
              </a:buClr>
              <a:buFont typeface="System Font Regular"/>
              <a:buChar char="-"/>
              <a:tabLst/>
              <a:defRPr sz="1100">
                <a:solidFill>
                  <a:schemeClr val="accent1"/>
                </a:solidFill>
              </a:defRPr>
            </a:lvl4pPr>
            <a:lvl5pPr marL="460340" indent="-88894">
              <a:lnSpc>
                <a:spcPct val="100000"/>
              </a:lnSpc>
              <a:spcBef>
                <a:spcPts val="0"/>
              </a:spcBef>
              <a:spcAft>
                <a:spcPts val="600"/>
              </a:spcAft>
              <a:buClr>
                <a:schemeClr val="accent1"/>
              </a:buClr>
              <a:tabLst/>
              <a:defRPr sz="1051">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21" y="5693824"/>
            <a:ext cx="8304261"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4044951" y="1461449"/>
            <a:ext cx="4709160" cy="3877056"/>
          </a:xfrm>
        </p:spPr>
        <p:txBody>
          <a:bodyPr anchor="ctr"/>
          <a:lstStyle>
            <a:lvl1pPr marL="0" indent="0" algn="ctr">
              <a:buNone/>
              <a:defRPr sz="900">
                <a:solidFill>
                  <a:schemeClr val="accent1"/>
                </a:solidFill>
              </a:defRPr>
            </a:lvl1pPr>
          </a:lstStyle>
          <a:p>
            <a:endParaRPr lang="en-US" dirty="0"/>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Tree>
    <p:extLst>
      <p:ext uri="{BB962C8B-B14F-4D97-AF65-F5344CB8AC3E}">
        <p14:creationId xmlns:p14="http://schemas.microsoft.com/office/powerpoint/2010/main" val="1999063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2-line), content and chart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21" y="5693824"/>
            <a:ext cx="8304261"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4041648" y="1828801"/>
            <a:ext cx="4709160" cy="3864864"/>
          </a:xfrm>
        </p:spPr>
        <p:txBody>
          <a:bodyPr anchor="ctr"/>
          <a:lstStyle>
            <a:lvl1pPr marL="0" indent="0" algn="ctr">
              <a:buNone/>
              <a:defRPr sz="900">
                <a:solidFill>
                  <a:schemeClr val="accent1"/>
                </a:solidFill>
              </a:defRPr>
            </a:lvl1pPr>
          </a:lstStyle>
          <a:p>
            <a:endParaRPr lang="en-US" dirty="0"/>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
        <p:nvSpPr>
          <p:cNvPr id="63" name="Content Placeholder 2">
            <a:extLst>
              <a:ext uri="{FF2B5EF4-FFF2-40B4-BE49-F238E27FC236}">
                <a16:creationId xmlns:a16="http://schemas.microsoft.com/office/drawing/2014/main" id="{1EF2830B-505D-3247-9562-60314ACE4164}"/>
              </a:ext>
            </a:extLst>
          </p:cNvPr>
          <p:cNvSpPr>
            <a:spLocks noGrp="1"/>
          </p:cNvSpPr>
          <p:nvPr>
            <p:ph idx="15"/>
          </p:nvPr>
        </p:nvSpPr>
        <p:spPr>
          <a:xfrm>
            <a:off x="374914" y="1828804"/>
            <a:ext cx="3527171" cy="3865021"/>
          </a:xfrm>
        </p:spPr>
        <p:txBody>
          <a:bodyPr/>
          <a:lstStyle>
            <a:lvl1pPr marL="92068" indent="-92068">
              <a:lnSpc>
                <a:spcPct val="100000"/>
              </a:lnSpc>
              <a:spcBef>
                <a:spcPts val="300"/>
              </a:spcBef>
              <a:spcAft>
                <a:spcPts val="600"/>
              </a:spcAft>
              <a:buClr>
                <a:schemeClr val="accent1"/>
              </a:buClr>
              <a:tabLst/>
              <a:defRPr sz="1400">
                <a:solidFill>
                  <a:schemeClr val="accent1"/>
                </a:solidFill>
              </a:defRPr>
            </a:lvl1pPr>
            <a:lvl2pPr marL="201598" indent="-92068">
              <a:lnSpc>
                <a:spcPct val="100000"/>
              </a:lnSpc>
              <a:spcBef>
                <a:spcPts val="0"/>
              </a:spcBef>
              <a:spcAft>
                <a:spcPts val="600"/>
              </a:spcAft>
              <a:buClr>
                <a:schemeClr val="accent1"/>
              </a:buClr>
              <a:buFont typeface="System Font Regular"/>
              <a:buChar char="-"/>
              <a:tabLst/>
              <a:defRPr sz="1400">
                <a:solidFill>
                  <a:schemeClr val="accent1"/>
                </a:solidFill>
              </a:defRPr>
            </a:lvl2pPr>
            <a:lvl3pPr marL="290491" indent="-80957">
              <a:lnSpc>
                <a:spcPct val="100000"/>
              </a:lnSpc>
              <a:spcBef>
                <a:spcPts val="0"/>
              </a:spcBef>
              <a:spcAft>
                <a:spcPts val="600"/>
              </a:spcAft>
              <a:buClr>
                <a:schemeClr val="accent1"/>
              </a:buClr>
              <a:tabLst/>
              <a:defRPr sz="1200">
                <a:solidFill>
                  <a:schemeClr val="accent1"/>
                </a:solidFill>
              </a:defRPr>
            </a:lvl3pPr>
            <a:lvl4pPr marL="379385" indent="-88894">
              <a:lnSpc>
                <a:spcPct val="100000"/>
              </a:lnSpc>
              <a:spcBef>
                <a:spcPts val="0"/>
              </a:spcBef>
              <a:spcAft>
                <a:spcPts val="600"/>
              </a:spcAft>
              <a:buClr>
                <a:schemeClr val="accent1"/>
              </a:buClr>
              <a:buFont typeface="System Font Regular"/>
              <a:buChar char="-"/>
              <a:tabLst/>
              <a:defRPr sz="1100">
                <a:solidFill>
                  <a:schemeClr val="accent1"/>
                </a:solidFill>
              </a:defRPr>
            </a:lvl4pPr>
            <a:lvl5pPr marL="460340" indent="-73021">
              <a:lnSpc>
                <a:spcPct val="100000"/>
              </a:lnSpc>
              <a:spcBef>
                <a:spcPts val="0"/>
              </a:spcBef>
              <a:spcAft>
                <a:spcPts val="600"/>
              </a:spcAft>
              <a:buClr>
                <a:schemeClr val="accent1"/>
              </a:buClr>
              <a:tabLst/>
              <a:defRPr sz="1051">
                <a:solidFill>
                  <a:schemeClr val="accent1"/>
                </a:solidFill>
              </a:defRPr>
            </a:lvl5pPr>
          </a:lstStyle>
          <a:p>
            <a:pPr marL="92068" marR="0" lvl="0" indent="-92068" algn="l" defTabSz="68575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Title 1">
            <a:extLst>
              <a:ext uri="{FF2B5EF4-FFF2-40B4-BE49-F238E27FC236}">
                <a16:creationId xmlns:a16="http://schemas.microsoft.com/office/drawing/2014/main" id="{961B6958-FC02-3943-AAE0-C24A8AD0B6BB}"/>
              </a:ext>
            </a:extLst>
          </p:cNvPr>
          <p:cNvSpPr>
            <a:spLocks noGrp="1"/>
          </p:cNvSpPr>
          <p:nvPr>
            <p:ph type="title" hasCustomPrompt="1"/>
          </p:nvPr>
        </p:nvSpPr>
        <p:spPr>
          <a:xfrm>
            <a:off x="374904" y="347472"/>
            <a:ext cx="8311896" cy="1096841"/>
          </a:xfrm>
        </p:spPr>
        <p:txBody>
          <a:bodyPr/>
          <a:lstStyle>
            <a:lvl1pPr>
              <a:lnSpc>
                <a:spcPct val="100000"/>
              </a:lnSpc>
              <a:defRPr sz="28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610274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21" y="5693824"/>
            <a:ext cx="8304261"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384048" y="1280160"/>
            <a:ext cx="8394192" cy="4413504"/>
          </a:xfrm>
        </p:spPr>
        <p:txBody>
          <a:bodyPr anchor="ctr"/>
          <a:lstStyle>
            <a:lvl1pPr marL="0" indent="0" algn="ctr">
              <a:buFont typeface="Arial" panose="020B0604020202020204" pitchFamily="34" charset="0"/>
              <a:buNone/>
              <a:defRPr sz="900">
                <a:solidFill>
                  <a:schemeClr val="accent1"/>
                </a:solidFill>
              </a:defRPr>
            </a:lvl1pPr>
          </a:lstStyle>
          <a:p>
            <a:endParaRPr lang="en-US" dirty="0"/>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374904" y="347472"/>
            <a:ext cx="8311896" cy="694893"/>
          </a:xfrm>
        </p:spPr>
        <p:txBody>
          <a:bodyPr/>
          <a:lstStyle>
            <a:lvl1pPr>
              <a:lnSpc>
                <a:spcPct val="100000"/>
              </a:lnSpc>
              <a:defRPr sz="2800"/>
            </a:lvl1pPr>
          </a:lstStyle>
          <a:p>
            <a:r>
              <a:rPr lang="en-US"/>
              <a:t>Click to add a title style</a:t>
            </a:r>
          </a:p>
        </p:txBody>
      </p:sp>
    </p:spTree>
    <p:extLst>
      <p:ext uri="{BB962C8B-B14F-4D97-AF65-F5344CB8AC3E}">
        <p14:creationId xmlns:p14="http://schemas.microsoft.com/office/powerpoint/2010/main" val="123401970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2-lin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373021" y="5693824"/>
            <a:ext cx="8304261" cy="365125"/>
          </a:xfrm>
          <a:prstGeom prst="rect">
            <a:avLst/>
          </a:prstGeom>
        </p:spPr>
        <p:txBody>
          <a:bodyPr anchor="b"/>
          <a:lstStyle>
            <a:lvl1pPr marL="0" indent="0">
              <a:lnSpc>
                <a:spcPct val="100000"/>
              </a:lnSpc>
              <a:buNone/>
              <a:defRPr sz="800">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384048" y="1670304"/>
            <a:ext cx="8394192" cy="4023360"/>
          </a:xfrm>
        </p:spPr>
        <p:txBody>
          <a:bodyPr anchor="ctr"/>
          <a:lstStyle>
            <a:lvl1pPr marL="0" indent="0" algn="ctr">
              <a:buFont typeface="Arial" panose="020B0604020202020204" pitchFamily="34" charset="0"/>
              <a:buNone/>
              <a:defRPr sz="900">
                <a:solidFill>
                  <a:schemeClr val="accent1"/>
                </a:solidFill>
              </a:defRPr>
            </a:lvl1pPr>
          </a:lstStyle>
          <a:p>
            <a:endParaRPr lang="en-US" dirty="0"/>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5345698"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374904" y="347472"/>
            <a:ext cx="8311896" cy="1096841"/>
          </a:xfrm>
        </p:spPr>
        <p:txBody>
          <a:bodyPr/>
          <a:lstStyle>
            <a:lvl1pPr>
              <a:lnSpc>
                <a:spcPct val="100000"/>
              </a:lnSpc>
              <a:defRPr sz="28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6278244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74914" y="347472"/>
            <a:ext cx="8322099" cy="732508"/>
          </a:xfrm>
        </p:spPr>
        <p:txBody>
          <a:bodyPr vert="horz" lIns="91440" tIns="45720" rIns="91440" bIns="45720" rtlCol="0" anchor="t" anchorCtr="0">
            <a:noAutofit/>
          </a:bodyPr>
          <a:lstStyle>
            <a:lvl1pPr>
              <a:lnSpc>
                <a:spcPct val="100000"/>
              </a:lnSpc>
              <a:defRPr lang="en-US" sz="2800"/>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dirty="0"/>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5346350" y="6241573"/>
            <a:ext cx="3086100" cy="366183"/>
          </a:xfrm>
          <a:prstGeom prst="rect">
            <a:avLst/>
          </a:prstGeom>
        </p:spPr>
        <p:txBody>
          <a:bodyPr vert="horz" lIns="91440" tIns="45720" rIns="91440" bIns="45720" rtlCol="0" anchor="ctr"/>
          <a:lstStyle>
            <a:lvl1pPr algn="r">
              <a:buClr>
                <a:schemeClr val="accent1"/>
              </a:buClr>
              <a:defRPr sz="800">
                <a:solidFill>
                  <a:schemeClr val="accent1"/>
                </a:solidFill>
              </a:defRPr>
            </a:lvl1pPr>
          </a:lstStyle>
          <a:p>
            <a:r>
              <a:rPr lang="en-US" dirty="0"/>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1557868" y="1882028"/>
            <a:ext cx="5931959" cy="3093949"/>
          </a:xfrm>
        </p:spPr>
        <p:txBody>
          <a:bodyPr anchor="ctr" anchorCtr="0"/>
          <a:lstStyle>
            <a:lvl1pPr marL="192074" indent="-192074">
              <a:spcBef>
                <a:spcPts val="600"/>
              </a:spcBef>
              <a:spcAft>
                <a:spcPts val="300"/>
              </a:spcAft>
              <a:buClr>
                <a:schemeClr val="accent1"/>
              </a:buClr>
              <a:buFont typeface="+mj-lt"/>
              <a:buAutoNum type="arabicPeriod"/>
              <a:tabLst/>
              <a:defRPr sz="1400"/>
            </a:lvl1pPr>
            <a:lvl2pPr marL="317476" indent="-107943">
              <a:spcBef>
                <a:spcPts val="0"/>
              </a:spcBef>
              <a:spcAft>
                <a:spcPts val="300"/>
              </a:spcAft>
              <a:buClr>
                <a:schemeClr val="accent1"/>
              </a:buClr>
              <a:buFont typeface="Arial" panose="020B0604020202020204" pitchFamily="34" charset="0"/>
              <a:buChar char="•"/>
              <a:tabLst/>
              <a:defRPr sz="1300"/>
            </a:lvl2pPr>
            <a:lvl3pPr marL="390497" indent="-228582">
              <a:spcBef>
                <a:spcPts val="0"/>
              </a:spcBef>
              <a:spcAft>
                <a:spcPts val="300"/>
              </a:spcAft>
              <a:buFont typeface="+mj-lt"/>
              <a:buAutoNum type="arabicPeriod"/>
              <a:defRPr sz="1100"/>
            </a:lvl3pPr>
            <a:lvl4pPr marL="469866" indent="-228582">
              <a:spcBef>
                <a:spcPts val="0"/>
              </a:spcBef>
              <a:spcAft>
                <a:spcPts val="300"/>
              </a:spcAft>
              <a:buFont typeface="+mj-lt"/>
              <a:buAutoNum type="arabicPeriod"/>
              <a:defRPr sz="1051"/>
            </a:lvl4pPr>
            <a:lvl5pPr marL="539709" indent="-228582">
              <a:spcBef>
                <a:spcPts val="0"/>
              </a:spcBef>
              <a:spcAft>
                <a:spcPts val="300"/>
              </a:spcAft>
              <a:buFont typeface="+mj-lt"/>
              <a:buAutoNum type="arabicPeriod"/>
              <a:defRPr sz="10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39650505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sections w/ number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dirty="0"/>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880946" y="1859644"/>
            <a:ext cx="738212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880937" y="3200217"/>
            <a:ext cx="7382131"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880937" y="4540791"/>
            <a:ext cx="7382131" cy="0"/>
          </a:xfrm>
          <a:prstGeom prst="line">
            <a:avLst/>
          </a:prstGeom>
          <a:noFill/>
          <a:ln w="9525" cap="flat" cmpd="sng" algn="ctr">
            <a:solidFill>
              <a:schemeClr val="tx2">
                <a:lumMod val="60000"/>
                <a:lumOff val="40000"/>
              </a:schemeClr>
            </a:solidFill>
            <a:prstDash val="solid"/>
          </a:ln>
          <a:effectLst/>
        </p:spPr>
      </p:cxnSp>
      <p:sp>
        <p:nvSpPr>
          <p:cNvPr id="34" name="Text Placeholder 33">
            <a:extLst>
              <a:ext uri="{FF2B5EF4-FFF2-40B4-BE49-F238E27FC236}">
                <a16:creationId xmlns:a16="http://schemas.microsoft.com/office/drawing/2014/main" id="{9CB06751-CB75-614D-A598-4763478A2CC7}"/>
              </a:ext>
            </a:extLst>
          </p:cNvPr>
          <p:cNvSpPr>
            <a:spLocks noGrp="1"/>
          </p:cNvSpPr>
          <p:nvPr userDrawn="1">
            <p:ph type="body" sz="quarter" idx="12" hasCustomPrompt="1"/>
          </p:nvPr>
        </p:nvSpPr>
        <p:spPr>
          <a:xfrm>
            <a:off x="880936" y="732592"/>
            <a:ext cx="804672"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000" b="1">
                <a:solidFill>
                  <a:schemeClr val="accent1"/>
                </a:solidFill>
                <a:latin typeface="+mn-lt"/>
                <a:cs typeface="Times New Roman" panose="02020603050405020304" pitchFamily="18" charset="0"/>
              </a:defRPr>
            </a:lvl1pPr>
            <a:lvl2pPr>
              <a:defRPr sz="4000">
                <a:solidFill>
                  <a:schemeClr val="bg1"/>
                </a:solidFill>
                <a:latin typeface="+mj-lt"/>
              </a:defRPr>
            </a:lvl2pPr>
            <a:lvl3pPr>
              <a:defRPr sz="4000">
                <a:solidFill>
                  <a:schemeClr val="bg1"/>
                </a:solidFill>
                <a:latin typeface="+mj-lt"/>
              </a:defRPr>
            </a:lvl3pPr>
            <a:lvl4pPr>
              <a:defRPr sz="4000">
                <a:solidFill>
                  <a:schemeClr val="bg1"/>
                </a:solidFill>
                <a:latin typeface="+mj-lt"/>
              </a:defRPr>
            </a:lvl4pPr>
            <a:lvl5pPr>
              <a:defRPr sz="4000">
                <a:solidFill>
                  <a:schemeClr val="bg1"/>
                </a:solidFill>
                <a:latin typeface="+mj-lt"/>
              </a:defRPr>
            </a:lvl5pPr>
          </a:lstStyle>
          <a:p>
            <a:pPr lvl="0"/>
            <a:r>
              <a:rPr lang="en-US"/>
              <a:t>#</a:t>
            </a:r>
          </a:p>
        </p:txBody>
      </p:sp>
      <p:sp>
        <p:nvSpPr>
          <p:cNvPr id="35" name="Text Placeholder 33">
            <a:extLst>
              <a:ext uri="{FF2B5EF4-FFF2-40B4-BE49-F238E27FC236}">
                <a16:creationId xmlns:a16="http://schemas.microsoft.com/office/drawing/2014/main" id="{0F5B778C-62CF-294F-A8A7-ADB8D30F7E4B}"/>
              </a:ext>
            </a:extLst>
          </p:cNvPr>
          <p:cNvSpPr>
            <a:spLocks noGrp="1"/>
          </p:cNvSpPr>
          <p:nvPr userDrawn="1">
            <p:ph type="body" sz="quarter" idx="13" hasCustomPrompt="1"/>
          </p:nvPr>
        </p:nvSpPr>
        <p:spPr>
          <a:xfrm>
            <a:off x="880936" y="2073665"/>
            <a:ext cx="804672"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000" b="1">
                <a:solidFill>
                  <a:schemeClr val="accent1"/>
                </a:solidFill>
                <a:latin typeface="+mn-lt"/>
                <a:cs typeface="Times New Roman" panose="02020603050405020304" pitchFamily="18" charset="0"/>
              </a:defRPr>
            </a:lvl1pPr>
            <a:lvl2pPr>
              <a:defRPr sz="4000">
                <a:solidFill>
                  <a:schemeClr val="bg1"/>
                </a:solidFill>
                <a:latin typeface="+mj-lt"/>
              </a:defRPr>
            </a:lvl2pPr>
            <a:lvl3pPr>
              <a:defRPr sz="4000">
                <a:solidFill>
                  <a:schemeClr val="bg1"/>
                </a:solidFill>
                <a:latin typeface="+mj-lt"/>
              </a:defRPr>
            </a:lvl3pPr>
            <a:lvl4pPr>
              <a:defRPr sz="4000">
                <a:solidFill>
                  <a:schemeClr val="bg1"/>
                </a:solidFill>
                <a:latin typeface="+mj-lt"/>
              </a:defRPr>
            </a:lvl4pPr>
            <a:lvl5pPr>
              <a:defRPr sz="4000">
                <a:solidFill>
                  <a:schemeClr val="bg1"/>
                </a:solidFill>
                <a:latin typeface="+mj-lt"/>
              </a:defRPr>
            </a:lvl5pPr>
          </a:lstStyle>
          <a:p>
            <a:pPr lvl="0"/>
            <a:r>
              <a:rPr lang="en-US"/>
              <a:t>#</a:t>
            </a:r>
          </a:p>
        </p:txBody>
      </p:sp>
      <p:sp>
        <p:nvSpPr>
          <p:cNvPr id="36" name="Text Placeholder 33">
            <a:extLst>
              <a:ext uri="{FF2B5EF4-FFF2-40B4-BE49-F238E27FC236}">
                <a16:creationId xmlns:a16="http://schemas.microsoft.com/office/drawing/2014/main" id="{0C74DA92-54F5-534D-89FC-7CCB28538954}"/>
              </a:ext>
            </a:extLst>
          </p:cNvPr>
          <p:cNvSpPr>
            <a:spLocks noGrp="1"/>
          </p:cNvSpPr>
          <p:nvPr userDrawn="1">
            <p:ph type="body" sz="quarter" idx="14" hasCustomPrompt="1"/>
          </p:nvPr>
        </p:nvSpPr>
        <p:spPr>
          <a:xfrm>
            <a:off x="880936" y="3414239"/>
            <a:ext cx="804672"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000" b="1">
                <a:solidFill>
                  <a:schemeClr val="accent1"/>
                </a:solidFill>
                <a:latin typeface="+mn-lt"/>
                <a:cs typeface="Times New Roman" panose="02020603050405020304" pitchFamily="18" charset="0"/>
              </a:defRPr>
            </a:lvl1pPr>
            <a:lvl2pPr>
              <a:defRPr sz="4000">
                <a:solidFill>
                  <a:schemeClr val="bg1"/>
                </a:solidFill>
                <a:latin typeface="+mj-lt"/>
              </a:defRPr>
            </a:lvl2pPr>
            <a:lvl3pPr>
              <a:defRPr sz="4000">
                <a:solidFill>
                  <a:schemeClr val="bg1"/>
                </a:solidFill>
                <a:latin typeface="+mj-lt"/>
              </a:defRPr>
            </a:lvl3pPr>
            <a:lvl4pPr>
              <a:defRPr sz="4000">
                <a:solidFill>
                  <a:schemeClr val="bg1"/>
                </a:solidFill>
                <a:latin typeface="+mj-lt"/>
              </a:defRPr>
            </a:lvl4pPr>
            <a:lvl5pPr>
              <a:defRPr sz="4000">
                <a:solidFill>
                  <a:schemeClr val="bg1"/>
                </a:solidFill>
                <a:latin typeface="+mj-lt"/>
              </a:defRPr>
            </a:lvl5pPr>
          </a:lstStyle>
          <a:p>
            <a:pPr lvl="0"/>
            <a:r>
              <a:rPr lang="en-US"/>
              <a:t>#</a:t>
            </a:r>
          </a:p>
        </p:txBody>
      </p:sp>
      <p:sp>
        <p:nvSpPr>
          <p:cNvPr id="37" name="Text Placeholder 33">
            <a:extLst>
              <a:ext uri="{FF2B5EF4-FFF2-40B4-BE49-F238E27FC236}">
                <a16:creationId xmlns:a16="http://schemas.microsoft.com/office/drawing/2014/main" id="{9F262C8B-5C7F-B14A-BA25-50C34A7FD288}"/>
              </a:ext>
            </a:extLst>
          </p:cNvPr>
          <p:cNvSpPr>
            <a:spLocks noGrp="1"/>
          </p:cNvSpPr>
          <p:nvPr userDrawn="1">
            <p:ph type="body" sz="quarter" idx="15" hasCustomPrompt="1"/>
          </p:nvPr>
        </p:nvSpPr>
        <p:spPr>
          <a:xfrm>
            <a:off x="880936" y="4754312"/>
            <a:ext cx="804672"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000" b="1">
                <a:solidFill>
                  <a:schemeClr val="accent1"/>
                </a:solidFill>
                <a:latin typeface="+mn-lt"/>
                <a:cs typeface="Times New Roman" panose="02020603050405020304" pitchFamily="18" charset="0"/>
              </a:defRPr>
            </a:lvl1pPr>
            <a:lvl2pPr>
              <a:defRPr sz="4000">
                <a:solidFill>
                  <a:schemeClr val="bg1"/>
                </a:solidFill>
                <a:latin typeface="+mj-lt"/>
              </a:defRPr>
            </a:lvl2pPr>
            <a:lvl3pPr>
              <a:defRPr sz="4000">
                <a:solidFill>
                  <a:schemeClr val="bg1"/>
                </a:solidFill>
                <a:latin typeface="+mj-lt"/>
              </a:defRPr>
            </a:lvl3pPr>
            <a:lvl4pPr>
              <a:defRPr sz="4000">
                <a:solidFill>
                  <a:schemeClr val="bg1"/>
                </a:solidFill>
                <a:latin typeface="+mj-lt"/>
              </a:defRPr>
            </a:lvl4pPr>
            <a:lvl5pPr>
              <a:defRPr sz="4000">
                <a:solidFill>
                  <a:schemeClr val="bg1"/>
                </a:solidFill>
                <a:latin typeface="+mj-lt"/>
              </a:defRPr>
            </a:lvl5pPr>
          </a:lstStyle>
          <a:p>
            <a:pPr lvl="0"/>
            <a:r>
              <a:rPr lang="en-US"/>
              <a:t>#</a:t>
            </a:r>
          </a:p>
        </p:txBody>
      </p: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1923122" y="884548"/>
            <a:ext cx="4369737" cy="328313"/>
          </a:xfrm>
        </p:spPr>
        <p:txBody>
          <a:bodyPr/>
          <a:lstStyle>
            <a:lvl1pPr marL="0" indent="0">
              <a:buNone/>
              <a:defRPr sz="1400" b="1"/>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1923122" y="1178685"/>
            <a:ext cx="4369737" cy="286255"/>
          </a:xfrm>
        </p:spPr>
        <p:txBody>
          <a:bodyPr/>
          <a:lstStyle>
            <a:lvl1pPr marL="0" indent="0">
              <a:buNone/>
              <a:defRPr sz="1200" b="0"/>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1923122" y="2225120"/>
            <a:ext cx="4369737" cy="328313"/>
          </a:xfrm>
        </p:spPr>
        <p:txBody>
          <a:bodyPr/>
          <a:lstStyle>
            <a:lvl1pPr marL="0" indent="0">
              <a:buNone/>
              <a:defRPr sz="1400" b="1"/>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1923122" y="2519257"/>
            <a:ext cx="4369737" cy="286255"/>
          </a:xfrm>
        </p:spPr>
        <p:txBody>
          <a:bodyPr/>
          <a:lstStyle>
            <a:lvl1pPr marL="0" indent="0">
              <a:buNone/>
              <a:defRPr sz="1200" b="0"/>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1923122" y="3559286"/>
            <a:ext cx="4369737" cy="328313"/>
          </a:xfrm>
        </p:spPr>
        <p:txBody>
          <a:bodyPr/>
          <a:lstStyle>
            <a:lvl1pPr marL="0" indent="0">
              <a:buNone/>
              <a:defRPr sz="1400" b="1"/>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1923122" y="3853422"/>
            <a:ext cx="4369737" cy="286255"/>
          </a:xfrm>
        </p:spPr>
        <p:txBody>
          <a:bodyPr/>
          <a:lstStyle>
            <a:lvl1pPr marL="0" indent="0">
              <a:buNone/>
              <a:defRPr sz="1200" b="0"/>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1923122" y="4899858"/>
            <a:ext cx="4369737" cy="328313"/>
          </a:xfrm>
        </p:spPr>
        <p:txBody>
          <a:bodyPr/>
          <a:lstStyle>
            <a:lvl1pPr marL="0" indent="0">
              <a:buNone/>
              <a:defRPr sz="1400" b="1"/>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1923122" y="5193994"/>
            <a:ext cx="4369737" cy="286255"/>
          </a:xfrm>
        </p:spPr>
        <p:txBody>
          <a:bodyPr/>
          <a:lstStyle>
            <a:lvl1pPr marL="0" indent="0">
              <a:buNone/>
              <a:defRPr sz="1200" b="0"/>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a:xfrm>
            <a:off x="5753818" y="6180613"/>
            <a:ext cx="2678631" cy="366183"/>
          </a:xfrm>
          <a:prstGeom prst="rect">
            <a:avLst/>
          </a:prstGeom>
        </p:spPr>
        <p:txBody>
          <a:bodyPr/>
          <a:lstStyle/>
          <a:p>
            <a:r>
              <a:rPr lang="en-US" dirty="0"/>
              <a:t>Type division name here</a:t>
            </a:r>
          </a:p>
        </p:txBody>
      </p:sp>
    </p:spTree>
    <p:extLst>
      <p:ext uri="{BB962C8B-B14F-4D97-AF65-F5344CB8AC3E}">
        <p14:creationId xmlns:p14="http://schemas.microsoft.com/office/powerpoint/2010/main" val="11056373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ur sections with 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dirty="0"/>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880946" y="1859644"/>
            <a:ext cx="738212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880937" y="3200217"/>
            <a:ext cx="7382131"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880937" y="4540791"/>
            <a:ext cx="7382131" cy="0"/>
          </a:xfrm>
          <a:prstGeom prst="line">
            <a:avLst/>
          </a:prstGeom>
          <a:noFill/>
          <a:ln w="9525" cap="flat" cmpd="sng" algn="ctr">
            <a:solidFill>
              <a:schemeClr val="tx2">
                <a:lumMod val="60000"/>
                <a:lumOff val="40000"/>
              </a:schemeClr>
            </a:solidFill>
            <a:prstDash val="solid"/>
          </a:ln>
          <a:effectLst/>
        </p:spPr>
      </p:cxn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1923122" y="884548"/>
            <a:ext cx="4369737" cy="328313"/>
          </a:xfrm>
        </p:spPr>
        <p:txBody>
          <a:bodyPr/>
          <a:lstStyle>
            <a:lvl1pPr marL="0" indent="0">
              <a:buNone/>
              <a:defRPr sz="1400" b="1"/>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1923122" y="1178685"/>
            <a:ext cx="4369737" cy="286255"/>
          </a:xfrm>
        </p:spPr>
        <p:txBody>
          <a:bodyPr/>
          <a:lstStyle>
            <a:lvl1pPr marL="0" indent="0">
              <a:buNone/>
              <a:defRPr sz="1200" b="0"/>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1923122" y="2225120"/>
            <a:ext cx="4369737" cy="328313"/>
          </a:xfrm>
        </p:spPr>
        <p:txBody>
          <a:bodyPr/>
          <a:lstStyle>
            <a:lvl1pPr marL="0" indent="0">
              <a:buNone/>
              <a:defRPr sz="1400" b="1"/>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1923122" y="2519257"/>
            <a:ext cx="4369737" cy="286255"/>
          </a:xfrm>
        </p:spPr>
        <p:txBody>
          <a:bodyPr/>
          <a:lstStyle>
            <a:lvl1pPr marL="0" indent="0">
              <a:buNone/>
              <a:defRPr sz="1200" b="0"/>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1923122" y="3559286"/>
            <a:ext cx="4369737" cy="328313"/>
          </a:xfrm>
        </p:spPr>
        <p:txBody>
          <a:bodyPr/>
          <a:lstStyle>
            <a:lvl1pPr marL="0" indent="0">
              <a:buNone/>
              <a:defRPr sz="1400" b="1"/>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1923122" y="3853422"/>
            <a:ext cx="4369737" cy="286255"/>
          </a:xfrm>
        </p:spPr>
        <p:txBody>
          <a:bodyPr/>
          <a:lstStyle>
            <a:lvl1pPr marL="0" indent="0">
              <a:buNone/>
              <a:defRPr sz="1200" b="0"/>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1923122" y="4899858"/>
            <a:ext cx="4369737" cy="328313"/>
          </a:xfrm>
        </p:spPr>
        <p:txBody>
          <a:bodyPr/>
          <a:lstStyle>
            <a:lvl1pPr marL="0" indent="0">
              <a:buNone/>
              <a:defRPr sz="1400" b="1"/>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1923122" y="5193994"/>
            <a:ext cx="4369737" cy="286255"/>
          </a:xfrm>
        </p:spPr>
        <p:txBody>
          <a:bodyPr/>
          <a:lstStyle>
            <a:lvl1pPr marL="0" indent="0">
              <a:buNone/>
              <a:defRPr sz="1200" b="0"/>
            </a:lvl1pPr>
            <a:lvl2pPr marL="88894" indent="0">
              <a:buNone/>
              <a:defRPr/>
            </a:lvl2pPr>
            <a:lvl3pPr marL="161913" indent="0">
              <a:buNone/>
              <a:defRPr/>
            </a:lvl3pPr>
            <a:lvl4pPr marL="241282" indent="0">
              <a:buNone/>
              <a:defRPr/>
            </a:lvl4pPr>
            <a:lvl5pPr marL="311127"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a:xfrm>
            <a:off x="5753818" y="6180613"/>
            <a:ext cx="2678631" cy="366183"/>
          </a:xfrm>
          <a:prstGeom prst="rect">
            <a:avLst/>
          </a:prstGeom>
        </p:spPr>
        <p:txBody>
          <a:bodyPr/>
          <a:lstStyle/>
          <a:p>
            <a:r>
              <a:rPr lang="en-US" dirty="0"/>
              <a:t>Type division name here</a:t>
            </a:r>
          </a:p>
        </p:txBody>
      </p:sp>
    </p:spTree>
    <p:extLst>
      <p:ext uri="{BB962C8B-B14F-4D97-AF65-F5344CB8AC3E}">
        <p14:creationId xmlns:p14="http://schemas.microsoft.com/office/powerpoint/2010/main" val="3007000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bleed image light background">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9144000" cy="6858000"/>
          </a:xfrm>
          <a:solidFill>
            <a:schemeClr val="tx2">
              <a:lumMod val="60000"/>
              <a:lumOff val="40000"/>
            </a:schemeClr>
          </a:solidFill>
        </p:spPr>
        <p:txBody>
          <a:bodyPr anchor="ctr"/>
          <a:lstStyle>
            <a:lvl1pPr marL="0" indent="0" algn="ctr">
              <a:buNone/>
              <a:defRPr/>
            </a:lvl1pPr>
          </a:lstStyle>
          <a:p>
            <a:endParaRPr lang="en-US" dirty="0"/>
          </a:p>
        </p:txBody>
      </p:sp>
      <p:sp>
        <p:nvSpPr>
          <p:cNvPr id="5" name="Slide Number Placeholder 4"/>
          <p:cNvSpPr>
            <a:spLocks noGrp="1"/>
          </p:cNvSpPr>
          <p:nvPr>
            <p:ph type="sldNum" sz="quarter" idx="12"/>
          </p:nvPr>
        </p:nvSpPr>
        <p:spPr/>
        <p:txBody>
          <a:bodyPr/>
          <a:lstStyle/>
          <a:p>
            <a:fld id="{90F9BDA0-AF0E-4BA8-B742-3B9C92A3E6FE}" type="slidenum">
              <a:rPr lang="en-US" smtClean="0"/>
              <a:t>‹#›</a:t>
            </a:fld>
            <a:endParaRPr lang="en-US" dirty="0"/>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5346350" y="624157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
        <p:nvSpPr>
          <p:cNvPr id="7" name="TextBox 6">
            <a:extLst>
              <a:ext uri="{FF2B5EF4-FFF2-40B4-BE49-F238E27FC236}">
                <a16:creationId xmlns:a16="http://schemas.microsoft.com/office/drawing/2014/main" id="{C0C354DE-06D2-D149-AC3F-4207DD5EF919}"/>
              </a:ext>
            </a:extLst>
          </p:cNvPr>
          <p:cNvSpPr txBox="1"/>
          <p:nvPr userDrawn="1"/>
        </p:nvSpPr>
        <p:spPr>
          <a:xfrm>
            <a:off x="822960" y="6340470"/>
            <a:ext cx="2957208" cy="184666"/>
          </a:xfrm>
          <a:prstGeom prst="rect">
            <a:avLst/>
          </a:prstGeom>
          <a:noFill/>
        </p:spPr>
        <p:txBody>
          <a:bodyPr wrap="square" rtlCol="0">
            <a:spAutoFit/>
          </a:bodyPr>
          <a:lstStyle/>
          <a:p>
            <a:pPr marL="0" marR="0" lvl="0" indent="0" algn="l" defTabSz="68575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8" name="Graphic 8">
            <a:extLst>
              <a:ext uri="{FF2B5EF4-FFF2-40B4-BE49-F238E27FC236}">
                <a16:creationId xmlns:a16="http://schemas.microsoft.com/office/drawing/2014/main" id="{231CB0F7-A963-9949-BE34-23F0DBD43A37}"/>
              </a:ext>
            </a:extLst>
          </p:cNvPr>
          <p:cNvSpPr/>
          <p:nvPr userDrawn="1"/>
        </p:nvSpPr>
        <p:spPr>
          <a:xfrm>
            <a:off x="457201" y="6252672"/>
            <a:ext cx="133150" cy="23227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dirty="0"/>
          </a:p>
        </p:txBody>
      </p:sp>
    </p:spTree>
    <p:extLst>
      <p:ext uri="{BB962C8B-B14F-4D97-AF65-F5344CB8AC3E}">
        <p14:creationId xmlns:p14="http://schemas.microsoft.com/office/powerpoint/2010/main" val="184073684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bleed image dark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9144000" cy="6858000"/>
          </a:xfrm>
          <a:solidFill>
            <a:schemeClr val="tx2"/>
          </a:solidFill>
        </p:spPr>
        <p:txBody>
          <a:bodyPr anchor="ctr"/>
          <a:lstStyle>
            <a:lvl1pPr marL="0" indent="0" algn="ctr">
              <a:buNone/>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90F9BDA0-AF0E-4BA8-B742-3B9C92A3E6FE}" type="slidenum">
              <a:rPr lang="en-US" smtClean="0"/>
              <a:pPr/>
              <a:t>‹#›</a:t>
            </a:fld>
            <a:endParaRPr lang="en-US" dirty="0"/>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5346350" y="6241573"/>
            <a:ext cx="3086100" cy="366183"/>
          </a:xfrm>
          <a:prstGeom prst="rect">
            <a:avLst/>
          </a:prstGeom>
        </p:spPr>
        <p:txBody>
          <a:bodyPr vert="horz" lIns="91440" tIns="45720" rIns="91440" bIns="45720" rtlCol="0" anchor="ctr"/>
          <a:lstStyle>
            <a:lvl1pPr algn="r">
              <a:defRPr sz="800">
                <a:solidFill>
                  <a:schemeClr val="bg1"/>
                </a:solidFill>
              </a:defRPr>
            </a:lvl1pPr>
          </a:lstStyle>
          <a:p>
            <a:r>
              <a:rPr lang="en-US" dirty="0"/>
              <a:t>Type division name here</a:t>
            </a:r>
          </a:p>
        </p:txBody>
      </p:sp>
      <p:sp>
        <p:nvSpPr>
          <p:cNvPr id="8" name="TextBox 7">
            <a:extLst>
              <a:ext uri="{FF2B5EF4-FFF2-40B4-BE49-F238E27FC236}">
                <a16:creationId xmlns:a16="http://schemas.microsoft.com/office/drawing/2014/main" id="{07A9EF4F-6259-1F48-B4C6-6A4F79CE19BF}"/>
              </a:ext>
            </a:extLst>
          </p:cNvPr>
          <p:cNvSpPr txBox="1"/>
          <p:nvPr userDrawn="1"/>
        </p:nvSpPr>
        <p:spPr>
          <a:xfrm>
            <a:off x="822960" y="6340470"/>
            <a:ext cx="2957208" cy="184666"/>
          </a:xfrm>
          <a:prstGeom prst="rect">
            <a:avLst/>
          </a:prstGeom>
          <a:noFill/>
        </p:spPr>
        <p:txBody>
          <a:bodyPr wrap="square" rtlCol="0">
            <a:spAutoFit/>
          </a:bodyPr>
          <a:lstStyle/>
          <a:p>
            <a:pPr marL="0" marR="0" lvl="0" indent="0" algn="l" defTabSz="68575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9" name="Graphic 8">
            <a:extLst>
              <a:ext uri="{FF2B5EF4-FFF2-40B4-BE49-F238E27FC236}">
                <a16:creationId xmlns:a16="http://schemas.microsoft.com/office/drawing/2014/main" id="{1B9E6E86-CDD4-9947-83E0-AD8BE69A7155}"/>
              </a:ext>
            </a:extLst>
          </p:cNvPr>
          <p:cNvSpPr/>
          <p:nvPr userDrawn="1"/>
        </p:nvSpPr>
        <p:spPr>
          <a:xfrm>
            <a:off x="457201" y="6252672"/>
            <a:ext cx="133150" cy="23227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bg1"/>
          </a:solidFill>
          <a:ln w="2643" cap="flat">
            <a:noFill/>
            <a:prstDash val="solid"/>
            <a:miter/>
          </a:ln>
        </p:spPr>
        <p:txBody>
          <a:bodyPr rtlCol="0" anchor="ctr"/>
          <a:lstStyle/>
          <a:p>
            <a:endParaRPr lang="en-US" dirty="0">
              <a:solidFill>
                <a:schemeClr val="bg1"/>
              </a:solidFill>
            </a:endParaRPr>
          </a:p>
        </p:txBody>
      </p:sp>
    </p:spTree>
    <p:extLst>
      <p:ext uri="{BB962C8B-B14F-4D97-AF65-F5344CB8AC3E}">
        <p14:creationId xmlns:p14="http://schemas.microsoft.com/office/powerpoint/2010/main" val="72089030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408381" y="2781839"/>
            <a:ext cx="6227505" cy="1796889"/>
          </a:xfrm>
        </p:spPr>
        <p:txBody>
          <a:bodyPr anchor="ctr">
            <a:noAutofit/>
          </a:bodyPr>
          <a:lstStyle>
            <a:lvl1pPr algn="l">
              <a:defRPr sz="3800" spc="0" baseline="0">
                <a:solidFill>
                  <a:schemeClr val="bg1"/>
                </a:solidFill>
              </a:defRPr>
            </a:lvl1pPr>
          </a:lstStyle>
          <a:p>
            <a:r>
              <a:rPr lang="en-US"/>
              <a:t>Section title</a:t>
            </a:r>
          </a:p>
        </p:txBody>
      </p:sp>
      <p:sp>
        <p:nvSpPr>
          <p:cNvPr id="4" name="Graphic 8">
            <a:extLst>
              <a:ext uri="{FF2B5EF4-FFF2-40B4-BE49-F238E27FC236}">
                <a16:creationId xmlns:a16="http://schemas.microsoft.com/office/drawing/2014/main" id="{C83D410C-51E8-7844-B905-6BEA526A594B}"/>
              </a:ext>
            </a:extLst>
          </p:cNvPr>
          <p:cNvSpPr/>
          <p:nvPr userDrawn="1"/>
        </p:nvSpPr>
        <p:spPr>
          <a:xfrm>
            <a:off x="457200" y="457200"/>
            <a:ext cx="460213" cy="802827"/>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bg1"/>
          </a:solidFill>
          <a:ln w="2643" cap="flat">
            <a:noFill/>
            <a:prstDash val="solid"/>
            <a:miter/>
          </a:ln>
        </p:spPr>
        <p:txBody>
          <a:bodyPr rtlCol="0" anchor="ctr"/>
          <a:lstStyle/>
          <a:p>
            <a:endParaRPr lang="en-US" dirty="0"/>
          </a:p>
        </p:txBody>
      </p:sp>
    </p:spTree>
    <p:extLst>
      <p:ext uri="{BB962C8B-B14F-4D97-AF65-F5344CB8AC3E}">
        <p14:creationId xmlns:p14="http://schemas.microsoft.com/office/powerpoint/2010/main" val="1983468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hite">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768D57-8FE3-E24F-8256-1141A5B24F58}"/>
              </a:ext>
            </a:extLst>
          </p:cNvPr>
          <p:cNvSpPr>
            <a:spLocks noGrp="1"/>
          </p:cNvSpPr>
          <p:nvPr>
            <p:ph type="ctrTitle" hasCustomPrompt="1"/>
          </p:nvPr>
        </p:nvSpPr>
        <p:spPr>
          <a:xfrm>
            <a:off x="1408381" y="2781839"/>
            <a:ext cx="6227505" cy="1796889"/>
          </a:xfrm>
        </p:spPr>
        <p:txBody>
          <a:bodyPr anchor="ctr">
            <a:noAutofit/>
          </a:bodyPr>
          <a:lstStyle>
            <a:lvl1pPr algn="l">
              <a:defRPr sz="3800" spc="0" baseline="0">
                <a:solidFill>
                  <a:schemeClr val="tx1"/>
                </a:solidFill>
              </a:defRPr>
            </a:lvl1pPr>
          </a:lstStyle>
          <a:p>
            <a:r>
              <a:rPr lang="en-US"/>
              <a:t>Section title</a:t>
            </a:r>
          </a:p>
        </p:txBody>
      </p:sp>
      <p:sp>
        <p:nvSpPr>
          <p:cNvPr id="5" name="Graphic 8">
            <a:extLst>
              <a:ext uri="{FF2B5EF4-FFF2-40B4-BE49-F238E27FC236}">
                <a16:creationId xmlns:a16="http://schemas.microsoft.com/office/drawing/2014/main" id="{A6E43C1D-36E1-A348-8927-8354A72C21F6}"/>
              </a:ext>
            </a:extLst>
          </p:cNvPr>
          <p:cNvSpPr/>
          <p:nvPr userDrawn="1"/>
        </p:nvSpPr>
        <p:spPr>
          <a:xfrm>
            <a:off x="457200" y="457200"/>
            <a:ext cx="460213" cy="802827"/>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accent1"/>
          </a:solidFill>
          <a:ln w="2643" cap="flat">
            <a:noFill/>
            <a:prstDash val="solid"/>
            <a:miter/>
          </a:ln>
        </p:spPr>
        <p:txBody>
          <a:bodyPr rtlCol="0" anchor="ctr"/>
          <a:lstStyle/>
          <a:p>
            <a:endParaRPr lang="en-US" dirty="0"/>
          </a:p>
        </p:txBody>
      </p:sp>
    </p:spTree>
    <p:extLst>
      <p:ext uri="{BB962C8B-B14F-4D97-AF65-F5344CB8AC3E}">
        <p14:creationId xmlns:p14="http://schemas.microsoft.com/office/powerpoint/2010/main" val="2374970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4906" y="347472"/>
            <a:ext cx="7260971" cy="731520"/>
          </a:xfrm>
        </p:spPr>
        <p:txBody>
          <a:bodyPr vert="horz" lIns="91440" tIns="45720" rIns="91440" bIns="45720" rtlCol="0" anchor="t" anchorCtr="0">
            <a:noAutofit/>
          </a:bodyPr>
          <a:lstStyle>
            <a:lvl1pPr>
              <a:lnSpc>
                <a:spcPct val="100000"/>
              </a:lnSpc>
              <a:defRPr lang="en-US" sz="2800"/>
            </a:lvl1pPr>
          </a:lstStyle>
          <a:p>
            <a:pPr lvl="0"/>
            <a:r>
              <a:rPr lang="en-US"/>
              <a:t>Click to add title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dirty="0"/>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374904" y="1371600"/>
            <a:ext cx="7260971" cy="4105740"/>
          </a:xfrm>
        </p:spPr>
        <p:txBody>
          <a:bodyPr/>
          <a:lstStyle>
            <a:lvl1pPr marL="114292" indent="-114292">
              <a:spcBef>
                <a:spcPts val="300"/>
              </a:spcBef>
              <a:spcAft>
                <a:spcPts val="600"/>
              </a:spcAft>
              <a:buClr>
                <a:schemeClr val="accent1"/>
              </a:buClr>
              <a:tabLst/>
              <a:defRPr sz="1400"/>
            </a:lvl1pPr>
            <a:lvl2pPr marL="217473" indent="-98418">
              <a:spcBef>
                <a:spcPts val="0"/>
              </a:spcBef>
              <a:spcAft>
                <a:spcPts val="600"/>
              </a:spcAft>
              <a:buClr>
                <a:schemeClr val="accent1"/>
              </a:buClr>
              <a:tabLst/>
              <a:defRPr sz="1400"/>
            </a:lvl2pPr>
            <a:lvl3pPr marL="314303" indent="-82545">
              <a:spcBef>
                <a:spcPts val="0"/>
              </a:spcBef>
              <a:spcAft>
                <a:spcPts val="600"/>
              </a:spcAft>
              <a:buClr>
                <a:schemeClr val="accent1"/>
              </a:buClr>
              <a:tabLst/>
              <a:defRPr sz="1200"/>
            </a:lvl3pPr>
            <a:lvl4pPr marL="404783" indent="-90482">
              <a:spcBef>
                <a:spcPts val="0"/>
              </a:spcBef>
              <a:spcAft>
                <a:spcPts val="600"/>
              </a:spcAft>
              <a:buClr>
                <a:schemeClr val="accent1"/>
              </a:buClr>
              <a:tabLst/>
              <a:defRPr sz="1100"/>
            </a:lvl4pPr>
            <a:lvl5pPr marL="493677" indent="-80957">
              <a:spcBef>
                <a:spcPts val="0"/>
              </a:spcBef>
              <a:spcAft>
                <a:spcPts val="600"/>
              </a:spcAft>
              <a:buClr>
                <a:schemeClr val="accent1"/>
              </a:buClr>
              <a:tabLst/>
              <a:defRPr sz="105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791396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2-lin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4906" y="347472"/>
            <a:ext cx="7260971" cy="1096841"/>
          </a:xfrm>
        </p:spPr>
        <p:txBody>
          <a:bodyPr vert="horz" lIns="91440" tIns="45720" rIns="91440" bIns="45720" rtlCol="0" anchor="t" anchorCtr="0">
            <a:noAutofit/>
          </a:bodyPr>
          <a:lstStyle>
            <a:lvl1pPr>
              <a:lnSpc>
                <a:spcPct val="100000"/>
              </a:lnSpc>
              <a:defRPr lang="en-US" sz="2800"/>
            </a:lvl1pPr>
          </a:lstStyle>
          <a:p>
            <a:pPr lvl="0"/>
            <a:r>
              <a:rPr lang="en-US"/>
              <a:t>Click to add a title style with a </a:t>
            </a:r>
            <a:br>
              <a:rPr lang="en-US"/>
            </a:br>
            <a:r>
              <a:rPr lang="en-US"/>
              <a:t>two-line headline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dirty="0"/>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374906" y="1909238"/>
            <a:ext cx="7260971" cy="4105740"/>
          </a:xfrm>
        </p:spPr>
        <p:txBody>
          <a:bodyPr/>
          <a:lstStyle>
            <a:lvl1pPr marL="114292" indent="-114292">
              <a:spcBef>
                <a:spcPts val="300"/>
              </a:spcBef>
              <a:spcAft>
                <a:spcPts val="600"/>
              </a:spcAft>
              <a:buClr>
                <a:schemeClr val="accent1"/>
              </a:buClr>
              <a:tabLst/>
              <a:defRPr sz="1400"/>
            </a:lvl1pPr>
            <a:lvl2pPr marL="217473" indent="-98418">
              <a:spcBef>
                <a:spcPts val="0"/>
              </a:spcBef>
              <a:spcAft>
                <a:spcPts val="600"/>
              </a:spcAft>
              <a:buClr>
                <a:schemeClr val="accent1"/>
              </a:buClr>
              <a:tabLst/>
              <a:defRPr sz="1400"/>
            </a:lvl2pPr>
            <a:lvl3pPr marL="314303" indent="-82545">
              <a:spcBef>
                <a:spcPts val="0"/>
              </a:spcBef>
              <a:spcAft>
                <a:spcPts val="600"/>
              </a:spcAft>
              <a:buClr>
                <a:schemeClr val="accent1"/>
              </a:buClr>
              <a:tabLst/>
              <a:defRPr sz="1200"/>
            </a:lvl3pPr>
            <a:lvl4pPr marL="404783" indent="-90482">
              <a:spcBef>
                <a:spcPts val="0"/>
              </a:spcBef>
              <a:spcAft>
                <a:spcPts val="600"/>
              </a:spcAft>
              <a:buClr>
                <a:schemeClr val="accent1"/>
              </a:buClr>
              <a:tabLst/>
              <a:defRPr sz="1100"/>
            </a:lvl4pPr>
            <a:lvl5pPr marL="493677" indent="-80957">
              <a:spcBef>
                <a:spcPts val="0"/>
              </a:spcBef>
              <a:spcAft>
                <a:spcPts val="600"/>
              </a:spcAft>
              <a:buClr>
                <a:schemeClr val="accent1"/>
              </a:buClr>
              <a:tabLst/>
              <a:defRPr sz="105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416723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column text">
    <p:spTree>
      <p:nvGrpSpPr>
        <p:cNvPr id="1" name=""/>
        <p:cNvGrpSpPr/>
        <p:nvPr/>
      </p:nvGrpSpPr>
      <p:grpSpPr>
        <a:xfrm>
          <a:off x="0" y="0"/>
          <a:ext cx="0" cy="0"/>
          <a:chOff x="0" y="0"/>
          <a:chExt cx="0" cy="0"/>
        </a:xfrm>
      </p:grpSpPr>
      <p:sp>
        <p:nvSpPr>
          <p:cNvPr id="2" name="Title 1"/>
          <p:cNvSpPr>
            <a:spLocks noGrp="1"/>
          </p:cNvSpPr>
          <p:nvPr>
            <p:ph type="title"/>
          </p:nvPr>
        </p:nvSpPr>
        <p:spPr>
          <a:xfrm>
            <a:off x="374914" y="347472"/>
            <a:ext cx="8322099" cy="732508"/>
          </a:xfrm>
        </p:spPr>
        <p:txBody>
          <a:bodyPr vert="horz" lIns="91440" tIns="45720" rIns="91440" bIns="45720" rtlCol="0" anchor="t" anchorCtr="0">
            <a:noAutofit/>
          </a:bodyPr>
          <a:lstStyle>
            <a:lvl1pPr>
              <a:lnSpc>
                <a:spcPct val="100000"/>
              </a:lnSpc>
              <a:defRPr lang="en-US" sz="2800"/>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dirty="0"/>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374904" y="1506086"/>
            <a:ext cx="4023360" cy="4527549"/>
          </a:xfrm>
        </p:spPr>
        <p:txBody>
          <a:bodyPr/>
          <a:lstStyle>
            <a:lvl1pPr marL="114292" indent="-114292">
              <a:spcBef>
                <a:spcPts val="300"/>
              </a:spcBef>
              <a:spcAft>
                <a:spcPts val="600"/>
              </a:spcAft>
              <a:buClr>
                <a:schemeClr val="accent1"/>
              </a:buClr>
              <a:tabLst/>
              <a:defRPr sz="1400"/>
            </a:lvl1pPr>
            <a:lvl2pPr marL="217473" indent="-90482">
              <a:spcBef>
                <a:spcPts val="0"/>
              </a:spcBef>
              <a:spcAft>
                <a:spcPts val="600"/>
              </a:spcAft>
              <a:buClr>
                <a:schemeClr val="accent1"/>
              </a:buClr>
              <a:tabLst/>
              <a:defRPr sz="1400"/>
            </a:lvl2pPr>
            <a:lvl3pPr marL="312715" indent="-88894">
              <a:spcBef>
                <a:spcPts val="0"/>
              </a:spcBef>
              <a:spcAft>
                <a:spcPts val="600"/>
              </a:spcAft>
              <a:buClr>
                <a:schemeClr val="accent1"/>
              </a:buClr>
              <a:tabLst/>
              <a:defRPr sz="1200"/>
            </a:lvl3pPr>
            <a:lvl4pPr marL="403195" indent="-76194">
              <a:spcBef>
                <a:spcPts val="0"/>
              </a:spcBef>
              <a:spcAft>
                <a:spcPts val="600"/>
              </a:spcAft>
              <a:buClr>
                <a:schemeClr val="accent1"/>
              </a:buClr>
              <a:tabLst/>
              <a:defRPr sz="1100"/>
            </a:lvl4pPr>
            <a:lvl5pPr marL="506374" indent="-84133">
              <a:spcBef>
                <a:spcPts val="0"/>
              </a:spcBef>
              <a:spcAft>
                <a:spcPts val="600"/>
              </a:spcAft>
              <a:buClr>
                <a:schemeClr val="accent1"/>
              </a:buClr>
              <a:tabLst/>
              <a:defRPr sz="105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4663440" y="1506086"/>
            <a:ext cx="4023360" cy="4527549"/>
          </a:xfrm>
        </p:spPr>
        <p:txBody>
          <a:bodyPr/>
          <a:lstStyle>
            <a:lvl1pPr marL="114292" indent="-114292">
              <a:spcBef>
                <a:spcPts val="300"/>
              </a:spcBef>
              <a:spcAft>
                <a:spcPts val="600"/>
              </a:spcAft>
              <a:buClr>
                <a:schemeClr val="accent1"/>
              </a:buClr>
              <a:tabLst/>
              <a:defRPr sz="1400"/>
            </a:lvl1pPr>
            <a:lvl2pPr marL="217473" indent="-90482">
              <a:spcBef>
                <a:spcPts val="0"/>
              </a:spcBef>
              <a:spcAft>
                <a:spcPts val="600"/>
              </a:spcAft>
              <a:buClr>
                <a:schemeClr val="accent1"/>
              </a:buClr>
              <a:tabLst/>
              <a:defRPr sz="1400"/>
            </a:lvl2pPr>
            <a:lvl3pPr marL="312715" indent="-88894">
              <a:spcBef>
                <a:spcPts val="0"/>
              </a:spcBef>
              <a:spcAft>
                <a:spcPts val="600"/>
              </a:spcAft>
              <a:buClr>
                <a:schemeClr val="accent1"/>
              </a:buClr>
              <a:tabLst/>
              <a:defRPr sz="1200"/>
            </a:lvl3pPr>
            <a:lvl4pPr marL="403195" indent="-76194">
              <a:spcBef>
                <a:spcPts val="0"/>
              </a:spcBef>
              <a:spcAft>
                <a:spcPts val="600"/>
              </a:spcAft>
              <a:buClr>
                <a:schemeClr val="accent1"/>
              </a:buClr>
              <a:tabLst/>
              <a:defRPr sz="1100"/>
            </a:lvl4pPr>
            <a:lvl5pPr marL="506374" indent="-84133">
              <a:spcBef>
                <a:spcPts val="0"/>
              </a:spcBef>
              <a:spcAft>
                <a:spcPts val="600"/>
              </a:spcAft>
              <a:buClr>
                <a:schemeClr val="accent1"/>
              </a:buClr>
              <a:tabLst/>
              <a:defRPr sz="105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220865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line) and 2-column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dirty="0"/>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374904" y="1909238"/>
            <a:ext cx="4023360" cy="4105740"/>
          </a:xfrm>
        </p:spPr>
        <p:txBody>
          <a:bodyPr/>
          <a:lstStyle>
            <a:lvl1pPr marL="114292" indent="-114292">
              <a:spcBef>
                <a:spcPts val="300"/>
              </a:spcBef>
              <a:spcAft>
                <a:spcPts val="600"/>
              </a:spcAft>
              <a:buClr>
                <a:schemeClr val="accent1"/>
              </a:buClr>
              <a:tabLst/>
              <a:defRPr sz="1400"/>
            </a:lvl1pPr>
            <a:lvl2pPr marL="217473" indent="-90482">
              <a:spcBef>
                <a:spcPts val="0"/>
              </a:spcBef>
              <a:spcAft>
                <a:spcPts val="600"/>
              </a:spcAft>
              <a:buClr>
                <a:schemeClr val="accent1"/>
              </a:buClr>
              <a:tabLst/>
              <a:defRPr sz="1400"/>
            </a:lvl2pPr>
            <a:lvl3pPr marL="312715" indent="-88894">
              <a:spcBef>
                <a:spcPts val="0"/>
              </a:spcBef>
              <a:spcAft>
                <a:spcPts val="600"/>
              </a:spcAft>
              <a:buClr>
                <a:schemeClr val="accent1"/>
              </a:buClr>
              <a:tabLst/>
              <a:defRPr sz="1200"/>
            </a:lvl3pPr>
            <a:lvl4pPr marL="403195" indent="-76194">
              <a:spcBef>
                <a:spcPts val="0"/>
              </a:spcBef>
              <a:spcAft>
                <a:spcPts val="600"/>
              </a:spcAft>
              <a:buClr>
                <a:schemeClr val="accent1"/>
              </a:buClr>
              <a:tabLst/>
              <a:defRPr sz="1100"/>
            </a:lvl4pPr>
            <a:lvl5pPr marL="506374" indent="-84133">
              <a:spcBef>
                <a:spcPts val="0"/>
              </a:spcBef>
              <a:spcAft>
                <a:spcPts val="600"/>
              </a:spcAft>
              <a:buClr>
                <a:schemeClr val="accent1"/>
              </a:buClr>
              <a:tabLst/>
              <a:defRPr sz="105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4663440" y="1909238"/>
            <a:ext cx="4023360" cy="4105740"/>
          </a:xfrm>
        </p:spPr>
        <p:txBody>
          <a:bodyPr/>
          <a:lstStyle>
            <a:lvl1pPr marL="114292" indent="-114292">
              <a:spcBef>
                <a:spcPts val="300"/>
              </a:spcBef>
              <a:spcAft>
                <a:spcPts val="600"/>
              </a:spcAft>
              <a:buClr>
                <a:schemeClr val="accent1"/>
              </a:buClr>
              <a:tabLst/>
              <a:defRPr sz="1400"/>
            </a:lvl1pPr>
            <a:lvl2pPr marL="217473" indent="-90482">
              <a:spcBef>
                <a:spcPts val="0"/>
              </a:spcBef>
              <a:spcAft>
                <a:spcPts val="600"/>
              </a:spcAft>
              <a:buClr>
                <a:schemeClr val="accent1"/>
              </a:buClr>
              <a:tabLst/>
              <a:defRPr sz="1400"/>
            </a:lvl2pPr>
            <a:lvl3pPr marL="312715" indent="-88894">
              <a:spcBef>
                <a:spcPts val="0"/>
              </a:spcBef>
              <a:spcAft>
                <a:spcPts val="600"/>
              </a:spcAft>
              <a:buClr>
                <a:schemeClr val="accent1"/>
              </a:buClr>
              <a:tabLst/>
              <a:defRPr sz="1200"/>
            </a:lvl3pPr>
            <a:lvl4pPr marL="403195" indent="-76194">
              <a:spcBef>
                <a:spcPts val="0"/>
              </a:spcBef>
              <a:spcAft>
                <a:spcPts val="600"/>
              </a:spcAft>
              <a:buClr>
                <a:schemeClr val="accent1"/>
              </a:buClr>
              <a:tabLst/>
              <a:defRPr sz="1100"/>
            </a:lvl4pPr>
            <a:lvl5pPr marL="506374" indent="-84133">
              <a:spcBef>
                <a:spcPts val="0"/>
              </a:spcBef>
              <a:spcAft>
                <a:spcPts val="600"/>
              </a:spcAft>
              <a:buClr>
                <a:schemeClr val="accent1"/>
              </a:buClr>
              <a:tabLst/>
              <a:defRPr sz="105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77029EA9-40C9-BA4E-A674-96547D8CB575}"/>
              </a:ext>
            </a:extLst>
          </p:cNvPr>
          <p:cNvSpPr>
            <a:spLocks noGrp="1"/>
          </p:cNvSpPr>
          <p:nvPr>
            <p:ph type="title" hasCustomPrompt="1"/>
          </p:nvPr>
        </p:nvSpPr>
        <p:spPr>
          <a:xfrm>
            <a:off x="374904" y="347472"/>
            <a:ext cx="8311896" cy="1094471"/>
          </a:xfrm>
        </p:spPr>
        <p:txBody>
          <a:bodyPr vert="horz" lIns="91440" tIns="45720" rIns="91440" bIns="45720" rtlCol="0" anchor="t" anchorCtr="0">
            <a:noAutofit/>
          </a:bodyPr>
          <a:lstStyle>
            <a:lvl1pPr>
              <a:lnSpc>
                <a:spcPct val="100000"/>
              </a:lnSpc>
              <a:defRPr lang="en-US" sz="2800"/>
            </a:lvl1pPr>
          </a:lstStyle>
          <a:p>
            <a:pPr lvl="0"/>
            <a:r>
              <a:rPr lang="en-US"/>
              <a:t>Click to add a title style with a </a:t>
            </a:r>
            <a:br>
              <a:rPr lang="en-US"/>
            </a:br>
            <a:r>
              <a:rPr lang="en-US"/>
              <a:t>two-line headline</a:t>
            </a:r>
          </a:p>
        </p:txBody>
      </p:sp>
    </p:spTree>
    <p:extLst>
      <p:ext uri="{BB962C8B-B14F-4D97-AF65-F5344CB8AC3E}">
        <p14:creationId xmlns:p14="http://schemas.microsoft.com/office/powerpoint/2010/main" val="10165975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layou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371801" y="347472"/>
            <a:ext cx="8323312" cy="1096841"/>
          </a:xfrm>
        </p:spPr>
        <p:txBody>
          <a:bodyPr/>
          <a:lstStyle>
            <a:lvl1pPr>
              <a:lnSpc>
                <a:spcPct val="100000"/>
              </a:lnSpc>
              <a:defRPr sz="28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8431807" y="6244227"/>
            <a:ext cx="352985" cy="377952"/>
          </a:xfrm>
        </p:spPr>
        <p:txBody>
          <a:bodyPr/>
          <a:lstStyle>
            <a:lvl1pPr>
              <a:defRPr sz="800"/>
            </a:lvl1pPr>
          </a:lstStyle>
          <a:p>
            <a:fld id="{66DE20E4-D496-034F-914D-F7F15B93E95B}" type="slidenum">
              <a:rPr lang="en-US" smtClean="0"/>
              <a:pPr/>
              <a:t>‹#›</a:t>
            </a:fld>
            <a:endParaRPr lang="en-US" dirty="0"/>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373013" y="5693824"/>
            <a:ext cx="8074552" cy="365125"/>
          </a:xfrm>
          <a:prstGeom prst="rect">
            <a:avLst/>
          </a:prstGeom>
        </p:spPr>
        <p:txBody>
          <a:bodyPr anchor="b"/>
          <a:lstStyle>
            <a:lvl1pPr marL="0" indent="0">
              <a:lnSpc>
                <a:spcPct val="100000"/>
              </a:lnSpc>
              <a:buNone/>
              <a:defRPr sz="800">
                <a:solidFill>
                  <a:schemeClr val="tx2"/>
                </a:solidFill>
              </a:defRPr>
            </a:lvl1pPr>
          </a:lstStyle>
          <a:p>
            <a:pPr lvl="0"/>
            <a:r>
              <a:rPr lang="en-US" dirty="0"/>
              <a:t>Click to edit Footnote </a:t>
            </a:r>
          </a:p>
        </p:txBody>
      </p:sp>
      <p:sp>
        <p:nvSpPr>
          <p:cNvPr id="8" name="Text Placeholder 7">
            <a:extLst>
              <a:ext uri="{FF2B5EF4-FFF2-40B4-BE49-F238E27FC236}">
                <a16:creationId xmlns:a16="http://schemas.microsoft.com/office/drawing/2014/main" id="{0E1EA24B-5EA2-AB43-8C64-595AAF72202A}"/>
              </a:ext>
            </a:extLst>
          </p:cNvPr>
          <p:cNvSpPr>
            <a:spLocks noGrp="1"/>
          </p:cNvSpPr>
          <p:nvPr>
            <p:ph type="body" sz="quarter" idx="21"/>
          </p:nvPr>
        </p:nvSpPr>
        <p:spPr>
          <a:xfrm>
            <a:off x="883583" y="3975024"/>
            <a:ext cx="3346704" cy="1658837"/>
          </a:xfrm>
        </p:spPr>
        <p:txBody>
          <a:bodyPr/>
          <a:lstStyle>
            <a:lvl1pPr marL="88894" marR="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sz="1200"/>
            </a:lvl1pPr>
            <a:lvl2pPr marL="120641" indent="0">
              <a:buNone/>
              <a:defRPr/>
            </a:lvl2pPr>
          </a:lstStyle>
          <a:p>
            <a:pPr lvl="0"/>
            <a:r>
              <a:rPr lang="en-US"/>
              <a:t>Click to edit Master text styles</a:t>
            </a:r>
          </a:p>
          <a:p>
            <a:pPr marL="88894" marR="0" lvl="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a:pPr>
            <a:r>
              <a:rPr lang="en-US"/>
              <a:t>Click to edit Master text styles</a:t>
            </a:r>
          </a:p>
          <a:p>
            <a:pPr marL="88894" marR="0" lvl="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a:pPr>
            <a:r>
              <a:rPr lang="en-US"/>
              <a:t>Click to edit Master text styles</a:t>
            </a:r>
          </a:p>
          <a:p>
            <a:pPr marL="88894" marR="0" lvl="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11" name="Text Placeholder 10">
            <a:extLst>
              <a:ext uri="{FF2B5EF4-FFF2-40B4-BE49-F238E27FC236}">
                <a16:creationId xmlns:a16="http://schemas.microsoft.com/office/drawing/2014/main" id="{678FD2D1-54D0-384D-B6C4-1ADF79A1F6B9}"/>
              </a:ext>
            </a:extLst>
          </p:cNvPr>
          <p:cNvSpPr>
            <a:spLocks noGrp="1"/>
          </p:cNvSpPr>
          <p:nvPr>
            <p:ph type="body" sz="quarter" idx="22"/>
          </p:nvPr>
        </p:nvSpPr>
        <p:spPr>
          <a:xfrm>
            <a:off x="883583" y="3624060"/>
            <a:ext cx="3346704" cy="380953"/>
          </a:xfrm>
        </p:spPr>
        <p:txBody>
          <a:bodyPr/>
          <a:lstStyle>
            <a:lvl1pPr marL="0" indent="0" algn="l">
              <a:lnSpc>
                <a:spcPct val="100000"/>
              </a:lnSpc>
              <a:buNone/>
              <a:defRPr sz="14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9" name="Text Placeholder 7">
            <a:extLst>
              <a:ext uri="{FF2B5EF4-FFF2-40B4-BE49-F238E27FC236}">
                <a16:creationId xmlns:a16="http://schemas.microsoft.com/office/drawing/2014/main" id="{EA3CFA97-B918-A243-8347-81ABE5965E29}"/>
              </a:ext>
            </a:extLst>
          </p:cNvPr>
          <p:cNvSpPr>
            <a:spLocks noGrp="1"/>
          </p:cNvSpPr>
          <p:nvPr>
            <p:ph type="body" sz="quarter" idx="23"/>
          </p:nvPr>
        </p:nvSpPr>
        <p:spPr>
          <a:xfrm>
            <a:off x="5006696" y="3975024"/>
            <a:ext cx="3346704" cy="1658837"/>
          </a:xfrm>
        </p:spPr>
        <p:txBody>
          <a:bodyPr/>
          <a:lstStyle>
            <a:lvl1pPr marL="88894" marR="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sz="1200"/>
            </a:lvl1pPr>
            <a:lvl2pPr marL="120641" indent="0">
              <a:buNone/>
              <a:defRPr/>
            </a:lvl2pPr>
          </a:lstStyle>
          <a:p>
            <a:pPr lvl="0"/>
            <a:r>
              <a:rPr lang="en-US" dirty="0"/>
              <a:t>Click to edit Master text styles</a:t>
            </a:r>
          </a:p>
          <a:p>
            <a:pPr marL="88894" marR="0" lvl="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a:pPr>
            <a:r>
              <a:rPr lang="en-US" dirty="0"/>
              <a:t>Click to edit Master text styles</a:t>
            </a:r>
          </a:p>
          <a:p>
            <a:pPr marL="88894" marR="0" lvl="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a:pPr>
            <a:r>
              <a:rPr lang="en-US" dirty="0"/>
              <a:t>Click to edit Master text styles</a:t>
            </a:r>
          </a:p>
          <a:p>
            <a:pPr marL="88894" marR="0" lvl="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a:pPr>
            <a:r>
              <a:rPr lang="en-US" dirty="0"/>
              <a:t>Click to edit Master text styles</a:t>
            </a:r>
          </a:p>
          <a:p>
            <a:pPr lvl="0"/>
            <a:endParaRPr lang="en-US" dirty="0"/>
          </a:p>
        </p:txBody>
      </p:sp>
      <p:sp>
        <p:nvSpPr>
          <p:cNvPr id="20" name="Text Placeholder 10">
            <a:extLst>
              <a:ext uri="{FF2B5EF4-FFF2-40B4-BE49-F238E27FC236}">
                <a16:creationId xmlns:a16="http://schemas.microsoft.com/office/drawing/2014/main" id="{71222A9A-C729-754A-AB5B-7F8262F611A3}"/>
              </a:ext>
            </a:extLst>
          </p:cNvPr>
          <p:cNvSpPr>
            <a:spLocks noGrp="1"/>
          </p:cNvSpPr>
          <p:nvPr>
            <p:ph type="body" sz="quarter" idx="24"/>
          </p:nvPr>
        </p:nvSpPr>
        <p:spPr>
          <a:xfrm>
            <a:off x="5006696" y="3624060"/>
            <a:ext cx="3346704" cy="380953"/>
          </a:xfrm>
        </p:spPr>
        <p:txBody>
          <a:bodyPr/>
          <a:lstStyle>
            <a:lvl1pPr marL="0" indent="0" algn="l">
              <a:lnSpc>
                <a:spcPct val="100000"/>
              </a:lnSpc>
              <a:buNone/>
              <a:defRPr sz="14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2" name="Footer Placeholder 3">
            <a:extLst>
              <a:ext uri="{FF2B5EF4-FFF2-40B4-BE49-F238E27FC236}">
                <a16:creationId xmlns:a16="http://schemas.microsoft.com/office/drawing/2014/main" id="{34801EFD-7446-8E4E-AAEF-5C8D10FA2ADF}"/>
              </a:ext>
            </a:extLst>
          </p:cNvPr>
          <p:cNvSpPr>
            <a:spLocks noGrp="1"/>
          </p:cNvSpPr>
          <p:nvPr>
            <p:ph type="ftr" sz="quarter" idx="3"/>
          </p:nvPr>
        </p:nvSpPr>
        <p:spPr>
          <a:xfrm>
            <a:off x="5349241" y="6242313"/>
            <a:ext cx="3086100" cy="366183"/>
          </a:xfrm>
          <a:prstGeom prst="rect">
            <a:avLst/>
          </a:prstGeom>
        </p:spPr>
        <p:txBody>
          <a:bodyPr vert="horz" lIns="91440" tIns="45720" rIns="91440" bIns="45720" rtlCol="0" anchor="ctr"/>
          <a:lstStyle>
            <a:lvl1pPr algn="r">
              <a:defRPr sz="800">
                <a:solidFill>
                  <a:schemeClr val="accent1"/>
                </a:solidFill>
              </a:defRPr>
            </a:lvl1pPr>
          </a:lstStyle>
          <a:p>
            <a:r>
              <a:rPr lang="en-US" dirty="0"/>
              <a:t>Type division name here</a:t>
            </a:r>
          </a:p>
        </p:txBody>
      </p:sp>
    </p:spTree>
    <p:extLst>
      <p:ext uri="{BB962C8B-B14F-4D97-AF65-F5344CB8AC3E}">
        <p14:creationId xmlns:p14="http://schemas.microsoft.com/office/powerpoint/2010/main" val="2831606658"/>
      </p:ext>
    </p:extLst>
  </p:cSld>
  <p:clrMapOvr>
    <a:masterClrMapping/>
  </p:clrMapOvr>
  <p:extLst>
    <p:ext uri="{DCECCB84-F9BA-43D5-87BE-67443E8EF086}">
      <p15:sldGuideLst xmlns:p15="http://schemas.microsoft.com/office/powerpoint/2012/main">
        <p15:guide id="2" orient="horz" pos="350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01668F-4F00-0646-B3E8-9FF107686AC8}"/>
              </a:ext>
            </a:extLst>
          </p:cNvPr>
          <p:cNvSpPr>
            <a:spLocks noGrp="1"/>
          </p:cNvSpPr>
          <p:nvPr>
            <p:ph type="title"/>
          </p:nvPr>
        </p:nvSpPr>
        <p:spPr>
          <a:xfrm>
            <a:off x="374904" y="350446"/>
            <a:ext cx="7260336" cy="732508"/>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3AE75A5-C5DD-F24E-B778-058E1A648C58}"/>
              </a:ext>
            </a:extLst>
          </p:cNvPr>
          <p:cNvSpPr>
            <a:spLocks noGrp="1"/>
          </p:cNvSpPr>
          <p:nvPr>
            <p:ph type="body" idx="1"/>
          </p:nvPr>
        </p:nvSpPr>
        <p:spPr>
          <a:xfrm>
            <a:off x="374904" y="1371389"/>
            <a:ext cx="7260336" cy="422017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3301E51-C0D1-1145-9586-FD3CE3D91F61}"/>
              </a:ext>
            </a:extLst>
          </p:cNvPr>
          <p:cNvSpPr>
            <a:spLocks noGrp="1"/>
          </p:cNvSpPr>
          <p:nvPr>
            <p:ph type="sldNum" sz="quarter" idx="4"/>
          </p:nvPr>
        </p:nvSpPr>
        <p:spPr>
          <a:xfrm>
            <a:off x="8432459" y="6232150"/>
            <a:ext cx="352985" cy="374396"/>
          </a:xfrm>
          <a:prstGeom prst="rect">
            <a:avLst/>
          </a:prstGeom>
        </p:spPr>
        <p:txBody>
          <a:bodyPr vert="horz" lIns="91440" tIns="45720" rIns="91440" bIns="45720" rtlCol="0" anchor="ctr"/>
          <a:lstStyle>
            <a:lvl1pPr algn="r">
              <a:defRPr sz="800" b="0" i="0">
                <a:solidFill>
                  <a:schemeClr val="accent1"/>
                </a:solidFill>
                <a:latin typeface="Arial" panose="020B0604020202020204" pitchFamily="34" charset="0"/>
                <a:cs typeface="Arial" panose="020B0604020202020204" pitchFamily="34" charset="0"/>
              </a:defRPr>
            </a:lvl1pPr>
          </a:lstStyle>
          <a:p>
            <a:fld id="{66DE20E4-D496-034F-914D-F7F15B93E95B}" type="slidenum">
              <a:rPr lang="en-US" smtClean="0"/>
              <a:pPr/>
              <a:t>‹#›</a:t>
            </a:fld>
            <a:endParaRPr lang="en-US" dirty="0"/>
          </a:p>
        </p:txBody>
      </p:sp>
      <p:sp>
        <p:nvSpPr>
          <p:cNvPr id="12" name="Graphic 8">
            <a:extLst>
              <a:ext uri="{FF2B5EF4-FFF2-40B4-BE49-F238E27FC236}">
                <a16:creationId xmlns:a16="http://schemas.microsoft.com/office/drawing/2014/main" id="{D794EC31-BAF9-C540-98E6-E49EE00037EC}"/>
              </a:ext>
            </a:extLst>
          </p:cNvPr>
          <p:cNvSpPr/>
          <p:nvPr userDrawn="1"/>
        </p:nvSpPr>
        <p:spPr>
          <a:xfrm>
            <a:off x="457201" y="6252672"/>
            <a:ext cx="133150" cy="23227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AAEA5D6C-E58C-4647-6879-F467087EB721}"/>
              </a:ext>
            </a:extLst>
          </p:cNvPr>
          <p:cNvSpPr txBox="1"/>
          <p:nvPr userDrawn="1"/>
        </p:nvSpPr>
        <p:spPr>
          <a:xfrm>
            <a:off x="822959" y="6191510"/>
            <a:ext cx="5293361" cy="338554"/>
          </a:xfrm>
          <a:prstGeom prst="rect">
            <a:avLst/>
          </a:prstGeom>
          <a:noFill/>
        </p:spPr>
        <p:txBody>
          <a:bodyPr wrap="square" rtlCol="0">
            <a:spAutoFit/>
          </a:bodyPr>
          <a:lstStyle/>
          <a:p>
            <a:pPr marL="0" marR="0" lvl="0" indent="0" algn="l" defTabSz="68575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 2023 United HealthCare Services, Inc. All Rights Reserved. Proprietary information of UnitedHealth Group. </a:t>
            </a:r>
          </a:p>
          <a:p>
            <a:pPr marL="0" marR="0" lvl="0" indent="0" algn="l" defTabSz="68575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Do not distribute or reproduce without express permission of UnitedHealth Group.</a:t>
            </a:r>
          </a:p>
        </p:txBody>
      </p:sp>
    </p:spTree>
    <p:extLst>
      <p:ext uri="{BB962C8B-B14F-4D97-AF65-F5344CB8AC3E}">
        <p14:creationId xmlns:p14="http://schemas.microsoft.com/office/powerpoint/2010/main" val="2098892643"/>
      </p:ext>
    </p:extLst>
  </p:cSld>
  <p:clrMap bg1="lt1" tx1="dk1" bg2="lt2" tx2="dk2" accent1="accent1" accent2="accent2" accent3="accent3" accent4="accent4" accent5="accent5" accent6="accent6" hlink="hlink" folHlink="folHlink"/>
  <p:sldLayoutIdLst>
    <p:sldLayoutId id="2147483649" r:id="rId1"/>
    <p:sldLayoutId id="2147483699" r:id="rId2"/>
    <p:sldLayoutId id="2147483666" r:id="rId3"/>
    <p:sldLayoutId id="2147483684" r:id="rId4"/>
    <p:sldLayoutId id="2147483688" r:id="rId5"/>
    <p:sldLayoutId id="2147483698" r:id="rId6"/>
    <p:sldLayoutId id="2147483685" r:id="rId7"/>
    <p:sldLayoutId id="2147483689" r:id="rId8"/>
    <p:sldLayoutId id="2147483662" r:id="rId9"/>
    <p:sldLayoutId id="2147483663" r:id="rId10"/>
    <p:sldLayoutId id="2147483678" r:id="rId11"/>
    <p:sldLayoutId id="2147483700" r:id="rId12"/>
    <p:sldLayoutId id="2147483677" r:id="rId13"/>
    <p:sldLayoutId id="2147483676" r:id="rId14"/>
    <p:sldLayoutId id="2147483690" r:id="rId15"/>
    <p:sldLayoutId id="2147483679" r:id="rId16"/>
    <p:sldLayoutId id="2147483691" r:id="rId17"/>
    <p:sldLayoutId id="2147483650" r:id="rId18"/>
    <p:sldLayoutId id="2147483692" r:id="rId19"/>
    <p:sldLayoutId id="2147483667" r:id="rId20"/>
    <p:sldLayoutId id="2147483693" r:id="rId21"/>
    <p:sldLayoutId id="2147483675" r:id="rId22"/>
    <p:sldLayoutId id="2147483695" r:id="rId23"/>
    <p:sldLayoutId id="2147483687" r:id="rId24"/>
    <p:sldLayoutId id="2147483686" r:id="rId25"/>
    <p:sldLayoutId id="2147483696" r:id="rId26"/>
    <p:sldLayoutId id="2147483694" r:id="rId27"/>
    <p:sldLayoutId id="2147483697" r:id="rId28"/>
  </p:sldLayoutIdLst>
  <p:hf hdr="0" ftr="0" dt="0"/>
  <p:txStyles>
    <p:titleStyle>
      <a:lvl1pPr algn="l" defTabSz="685750" rtl="0" eaLnBrk="1" latinLnBrk="0" hangingPunct="1">
        <a:lnSpc>
          <a:spcPct val="100000"/>
        </a:lnSpc>
        <a:spcBef>
          <a:spcPct val="0"/>
        </a:spcBef>
        <a:buNone/>
        <a:defRPr sz="2400" b="1" i="0" kern="1200" spc="0" baseline="0">
          <a:solidFill>
            <a:schemeClr val="accent1"/>
          </a:solidFill>
          <a:latin typeface="+mj-lt"/>
          <a:ea typeface="+mj-ea"/>
          <a:cs typeface="+mj-cs"/>
        </a:defRPr>
      </a:lvl1pPr>
    </p:titleStyle>
    <p:bodyStyle>
      <a:lvl1pPr marL="117466" indent="-117466" algn="l" defTabSz="685750" rtl="0" eaLnBrk="1" latinLnBrk="0" hangingPunct="1">
        <a:lnSpc>
          <a:spcPct val="90000"/>
        </a:lnSpc>
        <a:spcBef>
          <a:spcPts val="300"/>
        </a:spcBef>
        <a:spcAft>
          <a:spcPts val="6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50" rtl="0" eaLnBrk="1" latinLnBrk="0" hangingPunct="1">
        <a:defRPr sz="1351" kern="1200">
          <a:solidFill>
            <a:schemeClr val="tx1"/>
          </a:solidFill>
          <a:latin typeface="+mn-lt"/>
          <a:ea typeface="+mn-ea"/>
          <a:cs typeface="+mn-cs"/>
        </a:defRPr>
      </a:lvl1pPr>
      <a:lvl2pPr marL="342875" algn="l" defTabSz="685750" rtl="0" eaLnBrk="1" latinLnBrk="0" hangingPunct="1">
        <a:defRPr sz="1351" kern="1200">
          <a:solidFill>
            <a:schemeClr val="tx1"/>
          </a:solidFill>
          <a:latin typeface="+mn-lt"/>
          <a:ea typeface="+mn-ea"/>
          <a:cs typeface="+mn-cs"/>
        </a:defRPr>
      </a:lvl2pPr>
      <a:lvl3pPr marL="685750" algn="l" defTabSz="685750" rtl="0" eaLnBrk="1" latinLnBrk="0" hangingPunct="1">
        <a:defRPr sz="1351" kern="1200">
          <a:solidFill>
            <a:schemeClr val="tx1"/>
          </a:solidFill>
          <a:latin typeface="+mn-lt"/>
          <a:ea typeface="+mn-ea"/>
          <a:cs typeface="+mn-cs"/>
        </a:defRPr>
      </a:lvl3pPr>
      <a:lvl4pPr marL="1028624" algn="l" defTabSz="685750" rtl="0" eaLnBrk="1" latinLnBrk="0" hangingPunct="1">
        <a:defRPr sz="1351" kern="1200">
          <a:solidFill>
            <a:schemeClr val="tx1"/>
          </a:solidFill>
          <a:latin typeface="+mn-lt"/>
          <a:ea typeface="+mn-ea"/>
          <a:cs typeface="+mn-cs"/>
        </a:defRPr>
      </a:lvl4pPr>
      <a:lvl5pPr marL="1371498" algn="l" defTabSz="685750" rtl="0" eaLnBrk="1" latinLnBrk="0" hangingPunct="1">
        <a:defRPr sz="1351" kern="1200">
          <a:solidFill>
            <a:schemeClr val="tx1"/>
          </a:solidFill>
          <a:latin typeface="+mn-lt"/>
          <a:ea typeface="+mn-ea"/>
          <a:cs typeface="+mn-cs"/>
        </a:defRPr>
      </a:lvl5pPr>
      <a:lvl6pPr marL="1714372" algn="l" defTabSz="685750" rtl="0" eaLnBrk="1" latinLnBrk="0" hangingPunct="1">
        <a:defRPr sz="1351" kern="1200">
          <a:solidFill>
            <a:schemeClr val="tx1"/>
          </a:solidFill>
          <a:latin typeface="+mn-lt"/>
          <a:ea typeface="+mn-ea"/>
          <a:cs typeface="+mn-cs"/>
        </a:defRPr>
      </a:lvl6pPr>
      <a:lvl7pPr marL="2057246" algn="l" defTabSz="685750" rtl="0" eaLnBrk="1" latinLnBrk="0" hangingPunct="1">
        <a:defRPr sz="1351" kern="1200">
          <a:solidFill>
            <a:schemeClr val="tx1"/>
          </a:solidFill>
          <a:latin typeface="+mn-lt"/>
          <a:ea typeface="+mn-ea"/>
          <a:cs typeface="+mn-cs"/>
        </a:defRPr>
      </a:lvl7pPr>
      <a:lvl8pPr marL="2400120" algn="l" defTabSz="685750" rtl="0" eaLnBrk="1" latinLnBrk="0" hangingPunct="1">
        <a:defRPr sz="1351" kern="1200">
          <a:solidFill>
            <a:schemeClr val="tx1"/>
          </a:solidFill>
          <a:latin typeface="+mn-lt"/>
          <a:ea typeface="+mn-ea"/>
          <a:cs typeface="+mn-cs"/>
        </a:defRPr>
      </a:lvl8pPr>
      <a:lvl9pPr marL="2742995" algn="l" defTabSz="685750"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288" userDrawn="1">
          <p15:clr>
            <a:srgbClr val="F26B43"/>
          </p15:clr>
        </p15:guide>
        <p15:guide id="4" orient="horz" pos="3932" userDrawn="1">
          <p15:clr>
            <a:srgbClr val="F26B43"/>
          </p15:clr>
        </p15:guide>
        <p15:guide id="6" pos="5472" userDrawn="1">
          <p15:clr>
            <a:srgbClr val="F26B43"/>
          </p15:clr>
        </p15:guide>
        <p15:guide id="7" orient="horz" pos="4070" userDrawn="1">
          <p15:clr>
            <a:srgbClr val="F26B43"/>
          </p15:clr>
        </p15:guide>
        <p15:guide id="8" pos="951" userDrawn="1">
          <p15:clr>
            <a:srgbClr val="F26B43"/>
          </p15:clr>
        </p15:guide>
        <p15:guide id="9" pos="1043" userDrawn="1">
          <p15:clr>
            <a:srgbClr val="F26B43"/>
          </p15:clr>
        </p15:guide>
        <p15:guide id="10" pos="1704" userDrawn="1">
          <p15:clr>
            <a:srgbClr val="F26B43"/>
          </p15:clr>
        </p15:guide>
        <p15:guide id="11" pos="1796" userDrawn="1">
          <p15:clr>
            <a:srgbClr val="F26B43"/>
          </p15:clr>
        </p15:guide>
        <p15:guide id="12" pos="2459" userDrawn="1">
          <p15:clr>
            <a:srgbClr val="F26B43"/>
          </p15:clr>
        </p15:guide>
        <p15:guide id="13" pos="2548" userDrawn="1">
          <p15:clr>
            <a:srgbClr val="F26B43"/>
          </p15:clr>
        </p15:guide>
        <p15:guide id="14" pos="3212" userDrawn="1">
          <p15:clr>
            <a:srgbClr val="F26B43"/>
          </p15:clr>
        </p15:guide>
        <p15:guide id="15" pos="3303" userDrawn="1">
          <p15:clr>
            <a:srgbClr val="F26B43"/>
          </p15:clr>
        </p15:guide>
        <p15:guide id="16" pos="3964" userDrawn="1">
          <p15:clr>
            <a:srgbClr val="F26B43"/>
          </p15:clr>
        </p15:guide>
        <p15:guide id="17" pos="4056" userDrawn="1">
          <p15:clr>
            <a:srgbClr val="F26B43"/>
          </p15:clr>
        </p15:guide>
        <p15:guide id="18" pos="4719" userDrawn="1">
          <p15:clr>
            <a:srgbClr val="F26B43"/>
          </p15:clr>
        </p15:guide>
        <p15:guide id="19" pos="4811" userDrawn="1">
          <p15:clr>
            <a:srgbClr val="F26B43"/>
          </p15:clr>
        </p15:guide>
        <p15:guide id="20" orient="horz" pos="288" userDrawn="1">
          <p15:clr>
            <a:srgbClr val="F26B43"/>
          </p15:clr>
        </p15:guide>
        <p15:guide id="21" orient="horz" pos="988" userDrawn="1">
          <p15:clr>
            <a:srgbClr val="F26B43"/>
          </p15:clr>
        </p15:guide>
        <p15:guide id="22" orient="horz" pos="43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10.xml"/><Relationship Id="rId5" Type="http://schemas.openxmlformats.org/officeDocument/2006/relationships/image" Target="../media/image54.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mailto:joycehodkinson@lewiscounty.ny.gov" TargetMode="External"/><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
            <a:extLst>
              <a:ext uri="{FF2B5EF4-FFF2-40B4-BE49-F238E27FC236}">
                <a16:creationId xmlns:a16="http://schemas.microsoft.com/office/drawing/2014/main" id="{F27B6FDA-B642-9C6C-942A-19CA6C3FCF26}"/>
              </a:ext>
            </a:extLst>
          </p:cNvPr>
          <p:cNvSpPr>
            <a:spLocks noGrp="1"/>
          </p:cNvSpPr>
          <p:nvPr>
            <p:ph type="ctrTitle"/>
          </p:nvPr>
        </p:nvSpPr>
        <p:spPr>
          <a:xfrm>
            <a:off x="4864512" y="1247795"/>
            <a:ext cx="3809999" cy="1524138"/>
          </a:xfrm>
        </p:spPr>
        <p:txBody>
          <a:bodyPr/>
          <a:lstStyle/>
          <a:p>
            <a:r>
              <a:rPr lang="en-US" sz="4400" dirty="0"/>
              <a:t>There’s so much more</a:t>
            </a:r>
          </a:p>
        </p:txBody>
      </p:sp>
      <p:sp>
        <p:nvSpPr>
          <p:cNvPr id="37" name="Subtitle 4">
            <a:extLst>
              <a:ext uri="{FF2B5EF4-FFF2-40B4-BE49-F238E27FC236}">
                <a16:creationId xmlns:a16="http://schemas.microsoft.com/office/drawing/2014/main" id="{9D48DF5D-F14E-D582-4312-16B86529E97E}"/>
              </a:ext>
            </a:extLst>
          </p:cNvPr>
          <p:cNvSpPr>
            <a:spLocks noGrp="1"/>
          </p:cNvSpPr>
          <p:nvPr>
            <p:ph type="subTitle" idx="1"/>
          </p:nvPr>
        </p:nvSpPr>
        <p:spPr>
          <a:xfrm>
            <a:off x="4864511" y="2844930"/>
            <a:ext cx="3809999" cy="1401065"/>
          </a:xfrm>
        </p:spPr>
        <p:txBody>
          <a:bodyPr/>
          <a:lstStyle/>
          <a:p>
            <a:r>
              <a:rPr lang="en-US" sz="1400" b="1" dirty="0"/>
              <a:t>Plan on great coverage and exciting extras with your UnitedHealthcare</a:t>
            </a:r>
            <a:r>
              <a:rPr lang="en-US" sz="1400" b="1" baseline="30000" dirty="0"/>
              <a:t>®</a:t>
            </a:r>
            <a:r>
              <a:rPr lang="en-US" sz="1400" b="1" dirty="0"/>
              <a:t> Group Medicare Advantage (PPO) plan</a:t>
            </a:r>
            <a:endParaRPr lang="en-US" sz="1400" dirty="0"/>
          </a:p>
          <a:p>
            <a:r>
              <a:rPr lang="en-US" sz="1200" dirty="0"/>
              <a:t>Lewis County</a:t>
            </a:r>
          </a:p>
        </p:txBody>
      </p:sp>
      <p:sp>
        <p:nvSpPr>
          <p:cNvPr id="38" name="Text Placeholder 19">
            <a:extLst>
              <a:ext uri="{FF2B5EF4-FFF2-40B4-BE49-F238E27FC236}">
                <a16:creationId xmlns:a16="http://schemas.microsoft.com/office/drawing/2014/main" id="{350737F0-3FF0-0593-7310-F1F8859281E2}"/>
              </a:ext>
            </a:extLst>
          </p:cNvPr>
          <p:cNvSpPr>
            <a:spLocks noGrp="1"/>
          </p:cNvSpPr>
          <p:nvPr>
            <p:ph type="body" sz="quarter" idx="10"/>
          </p:nvPr>
        </p:nvSpPr>
        <p:spPr>
          <a:xfrm>
            <a:off x="4864511" y="5958971"/>
            <a:ext cx="3896951" cy="571093"/>
          </a:xfrm>
        </p:spPr>
        <p:txBody>
          <a:bodyPr/>
          <a:lstStyle/>
          <a:p>
            <a:pPr>
              <a:lnSpc>
                <a:spcPct val="100000"/>
              </a:lnSpc>
            </a:pPr>
            <a:r>
              <a:rPr lang="en-US" sz="800" dirty="0">
                <a:solidFill>
                  <a:schemeClr val="tx2"/>
                </a:solidFill>
              </a:rPr>
              <a:t>© 2023 United HealthCare Services, Inc. All Rights Reserved. Propriety information of UnitedHealth Group. Do not distribute or reproduce without express permission of UnitedHealth Group.</a:t>
            </a:r>
            <a:br>
              <a:rPr lang="en-US" sz="800" dirty="0">
                <a:solidFill>
                  <a:schemeClr val="tx2"/>
                </a:solidFill>
              </a:rPr>
            </a:br>
            <a:r>
              <a:rPr lang="en-US" sz="800" dirty="0">
                <a:solidFill>
                  <a:schemeClr val="tx2"/>
                </a:solidFill>
              </a:rPr>
              <a:t>&lt;Y0066_SPRJ80020_070723_M&gt;		              SPRJ80020</a:t>
            </a:r>
          </a:p>
        </p:txBody>
      </p:sp>
      <p:pic>
        <p:nvPicPr>
          <p:cNvPr id="42" name="Picture 41" descr="A picture containing clipart, cartoon, design&#10;&#10;Description automatically generated">
            <a:extLst>
              <a:ext uri="{FF2B5EF4-FFF2-40B4-BE49-F238E27FC236}">
                <a16:creationId xmlns:a16="http://schemas.microsoft.com/office/drawing/2014/main" id="{69A5A318-CA5E-EECB-8947-421DE5E8F611}"/>
              </a:ext>
            </a:extLst>
          </p:cNvPr>
          <p:cNvPicPr>
            <a:picLocks noChangeAspect="1"/>
          </p:cNvPicPr>
          <p:nvPr/>
        </p:nvPicPr>
        <p:blipFill>
          <a:blip r:embed="rId3"/>
          <a:stretch>
            <a:fillRect/>
          </a:stretch>
        </p:blipFill>
        <p:spPr>
          <a:xfrm>
            <a:off x="0" y="0"/>
            <a:ext cx="4572000" cy="6858000"/>
          </a:xfrm>
          <a:prstGeom prst="rect">
            <a:avLst/>
          </a:prstGeom>
        </p:spPr>
      </p:pic>
      <p:pic>
        <p:nvPicPr>
          <p:cNvPr id="4" name="Picture 3">
            <a:extLst>
              <a:ext uri="{FF2B5EF4-FFF2-40B4-BE49-F238E27FC236}">
                <a16:creationId xmlns:a16="http://schemas.microsoft.com/office/drawing/2014/main" id="{F58AF32C-829C-D385-302C-E761A725D53A}"/>
              </a:ext>
            </a:extLst>
          </p:cNvPr>
          <p:cNvPicPr>
            <a:picLocks noChangeAspect="1"/>
          </p:cNvPicPr>
          <p:nvPr/>
        </p:nvPicPr>
        <p:blipFill>
          <a:blip r:embed="rId4"/>
          <a:stretch>
            <a:fillRect/>
          </a:stretch>
        </p:blipFill>
        <p:spPr>
          <a:xfrm>
            <a:off x="7332712" y="5162107"/>
            <a:ext cx="1428750" cy="552450"/>
          </a:xfrm>
          <a:prstGeom prst="rect">
            <a:avLst/>
          </a:prstGeom>
        </p:spPr>
      </p:pic>
    </p:spTree>
    <p:extLst>
      <p:ext uri="{BB962C8B-B14F-4D97-AF65-F5344CB8AC3E}">
        <p14:creationId xmlns:p14="http://schemas.microsoft.com/office/powerpoint/2010/main" val="3365929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tethoscope in the shape of a heart&#10;&#10;Description automatically generated">
            <a:extLst>
              <a:ext uri="{FF2B5EF4-FFF2-40B4-BE49-F238E27FC236}">
                <a16:creationId xmlns:a16="http://schemas.microsoft.com/office/drawing/2014/main" id="{6139D278-7D04-8AD9-EC12-6BFCBFC8694E}"/>
              </a:ext>
            </a:extLst>
          </p:cNvPr>
          <p:cNvPicPr>
            <a:picLocks noChangeAspect="1"/>
          </p:cNvPicPr>
          <p:nvPr/>
        </p:nvPicPr>
        <p:blipFill>
          <a:blip r:embed="rId3"/>
          <a:stretch>
            <a:fillRect/>
          </a:stretch>
        </p:blipFill>
        <p:spPr>
          <a:xfrm>
            <a:off x="4865342" y="3033316"/>
            <a:ext cx="4278658" cy="3208994"/>
          </a:xfrm>
          <a:prstGeom prst="rect">
            <a:avLst/>
          </a:prstGeom>
        </p:spPr>
      </p:pic>
      <p:sp>
        <p:nvSpPr>
          <p:cNvPr id="2" name="Title 1">
            <a:extLst>
              <a:ext uri="{FF2B5EF4-FFF2-40B4-BE49-F238E27FC236}">
                <a16:creationId xmlns:a16="http://schemas.microsoft.com/office/drawing/2014/main" id="{6B681B6D-1C09-A92F-CD6A-73CFA5F0DC76}"/>
              </a:ext>
            </a:extLst>
          </p:cNvPr>
          <p:cNvSpPr>
            <a:spLocks noGrp="1"/>
          </p:cNvSpPr>
          <p:nvPr>
            <p:ph type="title"/>
          </p:nvPr>
        </p:nvSpPr>
        <p:spPr>
          <a:xfrm>
            <a:off x="374906" y="347472"/>
            <a:ext cx="7260971" cy="312817"/>
          </a:xfrm>
        </p:spPr>
        <p:txBody>
          <a:bodyPr/>
          <a:lstStyle/>
          <a:p>
            <a:pPr>
              <a:spcBef>
                <a:spcPts val="600"/>
              </a:spcBef>
              <a:spcAft>
                <a:spcPts val="600"/>
              </a:spcAft>
            </a:pPr>
            <a:r>
              <a:rPr lang="en-US" sz="1200" b="1" dirty="0">
                <a:solidFill>
                  <a:schemeClr val="tx1"/>
                </a:solidFill>
                <a:latin typeface="+mn-lt"/>
              </a:rPr>
              <a:t>UnitedHealthcare</a:t>
            </a:r>
            <a:r>
              <a:rPr lang="en-US" sz="1200" b="1" baseline="30000" dirty="0">
                <a:solidFill>
                  <a:schemeClr val="tx1"/>
                </a:solidFill>
                <a:latin typeface="+mn-lt"/>
              </a:rPr>
              <a:t>®</a:t>
            </a:r>
            <a:r>
              <a:rPr lang="en-US" sz="1200" b="1" dirty="0">
                <a:solidFill>
                  <a:schemeClr val="tx1"/>
                </a:solidFill>
                <a:latin typeface="+mn-lt"/>
              </a:rPr>
              <a:t> Group Medicare Advantage National PPO Plan</a:t>
            </a:r>
            <a:endParaRPr lang="en-US" dirty="0"/>
          </a:p>
        </p:txBody>
      </p:sp>
      <p:sp>
        <p:nvSpPr>
          <p:cNvPr id="4" name="Slide Number Placeholder 3">
            <a:extLst>
              <a:ext uri="{FF2B5EF4-FFF2-40B4-BE49-F238E27FC236}">
                <a16:creationId xmlns:a16="http://schemas.microsoft.com/office/drawing/2014/main" id="{0AE6443A-E0B5-4EEF-EE09-D2C69ACEF3B3}"/>
              </a:ext>
            </a:extLst>
          </p:cNvPr>
          <p:cNvSpPr>
            <a:spLocks noGrp="1"/>
          </p:cNvSpPr>
          <p:nvPr>
            <p:ph type="sldNum" sz="quarter" idx="12"/>
          </p:nvPr>
        </p:nvSpPr>
        <p:spPr/>
        <p:txBody>
          <a:bodyPr/>
          <a:lstStyle/>
          <a:p>
            <a:fld id="{66DE20E4-D496-034F-914D-F7F15B93E95B}" type="slidenum">
              <a:rPr lang="en-US" smtClean="0"/>
              <a:pPr/>
              <a:t>10</a:t>
            </a:fld>
            <a:endParaRPr lang="en-US" dirty="0"/>
          </a:p>
        </p:txBody>
      </p:sp>
      <p:sp>
        <p:nvSpPr>
          <p:cNvPr id="3" name="Content Placeholder 2">
            <a:extLst>
              <a:ext uri="{FF2B5EF4-FFF2-40B4-BE49-F238E27FC236}">
                <a16:creationId xmlns:a16="http://schemas.microsoft.com/office/drawing/2014/main" id="{761E604C-4CE6-57B7-EC68-183C0A4FF2D9}"/>
              </a:ext>
            </a:extLst>
          </p:cNvPr>
          <p:cNvSpPr>
            <a:spLocks noGrp="1"/>
          </p:cNvSpPr>
          <p:nvPr>
            <p:ph type="body" sz="quarter" idx="13"/>
          </p:nvPr>
        </p:nvSpPr>
        <p:spPr>
          <a:xfrm>
            <a:off x="374906" y="1909238"/>
            <a:ext cx="6298944" cy="4105740"/>
          </a:xfrm>
        </p:spPr>
        <p:txBody>
          <a:bodyPr/>
          <a:lstStyle/>
          <a:p>
            <a:pPr marL="0" indent="0">
              <a:buNone/>
            </a:pPr>
            <a:r>
              <a:rPr lang="en-US" dirty="0"/>
              <a:t>Even though you are not required to see a network doctor, your doctor may already be part of our network. </a:t>
            </a:r>
          </a:p>
          <a:p>
            <a:pPr marL="0" indent="0">
              <a:buNone/>
            </a:pPr>
            <a:r>
              <a:rPr lang="en-US" dirty="0"/>
              <a:t>To find out, search our online Provider Directory at </a:t>
            </a:r>
            <a:r>
              <a:rPr lang="en-US" b="1" dirty="0"/>
              <a:t>retiree.uhc.com </a:t>
            </a:r>
            <a:r>
              <a:rPr lang="en-US" dirty="0"/>
              <a:t>or call UnitedHealthcare Customer Service at 1-844-665-5564, TTY </a:t>
            </a:r>
            <a:r>
              <a:rPr lang="en-US" b="1" dirty="0"/>
              <a:t>711, </a:t>
            </a:r>
            <a:r>
              <a:rPr lang="en-US" dirty="0"/>
              <a:t>8 a.m.–8 p.m. local time, Monday–Friday.</a:t>
            </a:r>
          </a:p>
          <a:p>
            <a:pPr marL="0" indent="0">
              <a:buNone/>
            </a:pPr>
            <a:r>
              <a:rPr lang="en-US" b="1" dirty="0"/>
              <a:t>If your doctor is in-network, they must accept this plan if you are </a:t>
            </a:r>
            <a:br>
              <a:rPr lang="en-US" b="1" dirty="0"/>
            </a:br>
            <a:r>
              <a:rPr lang="en-US" b="1" dirty="0"/>
              <a:t>an existing patient. If your doctor is out-of-network, they may </a:t>
            </a:r>
            <a:br>
              <a:rPr lang="en-US" b="1" dirty="0"/>
            </a:br>
            <a:r>
              <a:rPr lang="en-US" b="1" dirty="0"/>
              <a:t>choose not to treat you unless it is an emergency.</a:t>
            </a:r>
          </a:p>
        </p:txBody>
      </p:sp>
      <p:sp>
        <p:nvSpPr>
          <p:cNvPr id="5" name="Title 1">
            <a:extLst>
              <a:ext uri="{FF2B5EF4-FFF2-40B4-BE49-F238E27FC236}">
                <a16:creationId xmlns:a16="http://schemas.microsoft.com/office/drawing/2014/main" id="{CA2F35AE-D374-0971-E5E7-BE2BE6F365C8}"/>
              </a:ext>
            </a:extLst>
          </p:cNvPr>
          <p:cNvSpPr txBox="1">
            <a:spLocks/>
          </p:cNvSpPr>
          <p:nvPr/>
        </p:nvSpPr>
        <p:spPr>
          <a:xfrm>
            <a:off x="374904" y="660289"/>
            <a:ext cx="7810246" cy="965312"/>
          </a:xfrm>
          <a:prstGeom prst="rect">
            <a:avLst/>
          </a:prstGeom>
        </p:spPr>
        <p:txBody>
          <a:bodyPr vert="horz" lIns="91440" tIns="45720" rIns="91440" bIns="45720" rtlCol="0" anchor="t" anchorCtr="0">
            <a:noAutofit/>
          </a:bodyPr>
          <a:lstStyle>
            <a:lvl1pPr algn="l" defTabSz="685750" rtl="0" eaLnBrk="1" latinLnBrk="0" hangingPunct="1">
              <a:lnSpc>
                <a:spcPct val="100000"/>
              </a:lnSpc>
              <a:spcBef>
                <a:spcPct val="0"/>
              </a:spcBef>
              <a:buNone/>
              <a:defRPr sz="2800" b="1" i="0" kern="1200" spc="0" baseline="0">
                <a:solidFill>
                  <a:srgbClr val="002677"/>
                </a:solidFill>
                <a:latin typeface="+mj-lt"/>
                <a:ea typeface="+mj-ea"/>
                <a:cs typeface="+mj-cs"/>
              </a:defRPr>
            </a:lvl1pPr>
          </a:lstStyle>
          <a:p>
            <a:pPr>
              <a:spcBef>
                <a:spcPts val="600"/>
              </a:spcBef>
              <a:spcAft>
                <a:spcPts val="600"/>
              </a:spcAft>
            </a:pPr>
            <a:r>
              <a:rPr lang="en-US" dirty="0"/>
              <a:t>Visit any doctor, specialist or hospital that accepts Medicare</a:t>
            </a:r>
          </a:p>
        </p:txBody>
      </p:sp>
    </p:spTree>
    <p:extLst>
      <p:ext uri="{BB962C8B-B14F-4D97-AF65-F5344CB8AC3E}">
        <p14:creationId xmlns:p14="http://schemas.microsoft.com/office/powerpoint/2010/main" val="201203142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3F46148-A77F-478D-A270-86909309832C}"/>
              </a:ext>
            </a:extLst>
          </p:cNvPr>
          <p:cNvSpPr>
            <a:spLocks noGrp="1"/>
          </p:cNvSpPr>
          <p:nvPr>
            <p:ph type="title"/>
          </p:nvPr>
        </p:nvSpPr>
        <p:spPr>
          <a:xfrm>
            <a:off x="371801" y="660288"/>
            <a:ext cx="8323312" cy="743571"/>
          </a:xfrm>
        </p:spPr>
        <p:txBody>
          <a:bodyPr/>
          <a:lstStyle/>
          <a:p>
            <a:r>
              <a:rPr lang="en-US" dirty="0"/>
              <a:t>Plan benefits</a:t>
            </a:r>
          </a:p>
        </p:txBody>
      </p:sp>
      <p:sp>
        <p:nvSpPr>
          <p:cNvPr id="4" name="Slide Number Placeholder 3">
            <a:extLst>
              <a:ext uri="{FF2B5EF4-FFF2-40B4-BE49-F238E27FC236}">
                <a16:creationId xmlns:a16="http://schemas.microsoft.com/office/drawing/2014/main" id="{24DCF37E-9F09-2D5A-3666-D7A85CA0000D}"/>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11</a:t>
            </a:fld>
            <a:endParaRPr lang="en-US" dirty="0"/>
          </a:p>
        </p:txBody>
      </p:sp>
      <p:sp>
        <p:nvSpPr>
          <p:cNvPr id="8" name="Text Placeholder 7">
            <a:extLst>
              <a:ext uri="{FF2B5EF4-FFF2-40B4-BE49-F238E27FC236}">
                <a16:creationId xmlns:a16="http://schemas.microsoft.com/office/drawing/2014/main" id="{E8E68750-01D0-2CFE-12B6-CD7C7EFB6D4A}"/>
              </a:ext>
            </a:extLst>
          </p:cNvPr>
          <p:cNvSpPr>
            <a:spLocks noGrp="1"/>
          </p:cNvSpPr>
          <p:nvPr>
            <p:ph type="body" sz="quarter" idx="13"/>
          </p:nvPr>
        </p:nvSpPr>
        <p:spPr/>
        <p:txBody>
          <a:bodyPr/>
          <a:lstStyle/>
          <a:p>
            <a:r>
              <a:rPr lang="en-US" dirty="0"/>
              <a:t>* Not all network providers offer virtual care. Virtual visits may require video-enabled smartphone or other device. Not for use in emergencies.</a:t>
            </a:r>
          </a:p>
        </p:txBody>
      </p:sp>
      <p:graphicFrame>
        <p:nvGraphicFramePr>
          <p:cNvPr id="18" name="Table Placeholder 5">
            <a:extLst>
              <a:ext uri="{FF2B5EF4-FFF2-40B4-BE49-F238E27FC236}">
                <a16:creationId xmlns:a16="http://schemas.microsoft.com/office/drawing/2014/main" id="{399FD974-1243-4162-AF7B-D38A97E940B0}"/>
              </a:ext>
            </a:extLst>
          </p:cNvPr>
          <p:cNvGraphicFramePr>
            <a:graphicFrameLocks/>
          </p:cNvGraphicFramePr>
          <p:nvPr>
            <p:extLst>
              <p:ext uri="{D42A27DB-BD31-4B8C-83A1-F6EECF244321}">
                <p14:modId xmlns:p14="http://schemas.microsoft.com/office/powerpoint/2010/main" val="3736324008"/>
              </p:ext>
            </p:extLst>
          </p:nvPr>
        </p:nvGraphicFramePr>
        <p:xfrm>
          <a:off x="457200" y="1655064"/>
          <a:ext cx="8238134" cy="3657600"/>
        </p:xfrm>
        <a:graphic>
          <a:graphicData uri="http://schemas.openxmlformats.org/drawingml/2006/table">
            <a:tbl>
              <a:tblPr firstRow="1" bandRow="1">
                <a:solidFill>
                  <a:schemeClr val="accent3"/>
                </a:solidFill>
                <a:tableStyleId>{8EC20E35-A176-4012-BC5E-935CFFF8708E}</a:tableStyleId>
              </a:tblPr>
              <a:tblGrid>
                <a:gridCol w="3081528">
                  <a:extLst>
                    <a:ext uri="{9D8B030D-6E8A-4147-A177-3AD203B41FA5}">
                      <a16:colId xmlns:a16="http://schemas.microsoft.com/office/drawing/2014/main" val="3182325754"/>
                    </a:ext>
                  </a:extLst>
                </a:gridCol>
                <a:gridCol w="2578608">
                  <a:extLst>
                    <a:ext uri="{9D8B030D-6E8A-4147-A177-3AD203B41FA5}">
                      <a16:colId xmlns:a16="http://schemas.microsoft.com/office/drawing/2014/main" val="1083103003"/>
                    </a:ext>
                  </a:extLst>
                </a:gridCol>
                <a:gridCol w="2577998">
                  <a:extLst>
                    <a:ext uri="{9D8B030D-6E8A-4147-A177-3AD203B41FA5}">
                      <a16:colId xmlns:a16="http://schemas.microsoft.com/office/drawing/2014/main" val="1578992995"/>
                    </a:ext>
                  </a:extLst>
                </a:gridCol>
              </a:tblGrid>
              <a:tr h="457200">
                <a:tc>
                  <a:txBody>
                    <a:bodyPr/>
                    <a:lstStyle/>
                    <a:p>
                      <a:pPr marL="0" marR="0" indent="0" algn="l" defTabSz="457200" rtl="0" eaLnBrk="1" latinLnBrk="0" hangingPunct="1">
                        <a:lnSpc>
                          <a:spcPct val="100000"/>
                        </a:lnSpc>
                        <a:spcBef>
                          <a:spcPts val="0"/>
                        </a:spcBef>
                        <a:spcAft>
                          <a:spcPts val="0"/>
                        </a:spcAft>
                        <a:tabLst/>
                      </a:pPr>
                      <a:r>
                        <a:rPr lang="en-US" sz="1200" b="1" kern="1200" dirty="0">
                          <a:solidFill>
                            <a:schemeClr val="bg1"/>
                          </a:solidFill>
                          <a:effectLst/>
                          <a:latin typeface="+mn-lt"/>
                          <a:ea typeface="Calibri"/>
                          <a:cs typeface="Times New Roman"/>
                        </a:rPr>
                        <a:t>Benefit coverage</a:t>
                      </a:r>
                    </a:p>
                  </a:txBody>
                  <a:tcPr marT="27432" marB="27432" anchor="ctr">
                    <a:lnR w="28575" cap="flat" cmpd="sng" algn="ctr">
                      <a:solidFill>
                        <a:schemeClr val="bg1"/>
                      </a:solidFill>
                      <a:prstDash val="solid"/>
                      <a:round/>
                      <a:headEnd type="none" w="med" len="med"/>
                      <a:tailEnd type="none" w="med" len="med"/>
                    </a:lnR>
                    <a:lnT w="25400" cmpd="sng">
                      <a:noFill/>
                    </a:lnT>
                    <a:lnB w="12700" cap="flat" cmpd="sng" algn="ctr">
                      <a:noFill/>
                      <a:prstDash val="solid"/>
                      <a:round/>
                      <a:headEnd type="none" w="med" len="med"/>
                      <a:tailEnd type="none" w="med" len="med"/>
                    </a:lnB>
                    <a:solidFill>
                      <a:srgbClr val="002677"/>
                    </a:solidFill>
                  </a:tcPr>
                </a:tc>
                <a:tc>
                  <a:txBody>
                    <a:bodyPr/>
                    <a:lstStyle/>
                    <a:p>
                      <a:pPr marL="0" marR="0" indent="0" algn="ctr" defTabSz="457200" rtl="0" eaLnBrk="1" latinLnBrk="0" hangingPunct="1">
                        <a:lnSpc>
                          <a:spcPct val="100000"/>
                        </a:lnSpc>
                        <a:spcBef>
                          <a:spcPts val="0"/>
                        </a:spcBef>
                        <a:spcAft>
                          <a:spcPts val="0"/>
                        </a:spcAft>
                        <a:tabLst>
                          <a:tab pos="228600" algn="l"/>
                        </a:tabLst>
                      </a:pPr>
                      <a:r>
                        <a:rPr lang="en-US" sz="1200" b="1" kern="1200" dirty="0">
                          <a:solidFill>
                            <a:schemeClr val="bg1"/>
                          </a:solidFill>
                          <a:effectLst/>
                          <a:latin typeface="+mn-lt"/>
                          <a:ea typeface="Calibri"/>
                          <a:cs typeface="Times New Roman"/>
                        </a:rPr>
                        <a:t>In-network</a:t>
                      </a:r>
                    </a:p>
                  </a:txBody>
                  <a:tcPr marT="27432" marB="27432"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5400" cmpd="sng">
                      <a:noFill/>
                    </a:lnT>
                    <a:lnB w="12700" cap="flat" cmpd="sng" algn="ctr">
                      <a:noFill/>
                      <a:prstDash val="solid"/>
                      <a:round/>
                      <a:headEnd type="none" w="med" len="med"/>
                      <a:tailEnd type="none" w="med" len="med"/>
                    </a:lnB>
                    <a:solidFill>
                      <a:schemeClr val="accent1"/>
                    </a:solidFill>
                  </a:tcPr>
                </a:tc>
                <a:tc>
                  <a:txBody>
                    <a:bodyPr/>
                    <a:lstStyle/>
                    <a:p>
                      <a:pPr marL="0" marR="0" indent="-140970" algn="ctr" defTabSz="914377" rtl="0" eaLnBrk="1" latinLnBrk="0" hangingPunct="1">
                        <a:lnSpc>
                          <a:spcPct val="100000"/>
                        </a:lnSpc>
                        <a:spcBef>
                          <a:spcPts val="0"/>
                        </a:spcBef>
                        <a:spcAft>
                          <a:spcPts val="0"/>
                        </a:spcAft>
                        <a:tabLst>
                          <a:tab pos="210185" algn="l"/>
                        </a:tabLst>
                      </a:pPr>
                      <a:r>
                        <a:rPr lang="en-US" sz="1200" kern="1200" dirty="0">
                          <a:solidFill>
                            <a:schemeClr val="bg1"/>
                          </a:solidFill>
                          <a:effectLst/>
                          <a:latin typeface="+mn-lt"/>
                          <a:ea typeface="Calibri"/>
                          <a:cs typeface="Times New Roman"/>
                        </a:rPr>
                        <a:t>Out-of-network </a:t>
                      </a:r>
                    </a:p>
                  </a:txBody>
                  <a:tcPr marT="27432" marB="27432" anchor="ctr">
                    <a:lnL w="28575" cap="flat" cmpd="sng" algn="ctr">
                      <a:solidFill>
                        <a:schemeClr val="bg1"/>
                      </a:solidFill>
                      <a:prstDash val="solid"/>
                      <a:round/>
                      <a:headEnd type="none" w="med" len="med"/>
                      <a:tailEnd type="none" w="med" len="med"/>
                    </a:lnL>
                    <a:lnT w="25400" cmpd="sng">
                      <a:noFill/>
                    </a:lnT>
                    <a:lnB w="1270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1058504681"/>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Primary care provider (PCP) office visit</a:t>
                      </a:r>
                    </a:p>
                  </a:txBody>
                  <a:tcPr marT="27432" marB="27432" anchor="ctr">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3452444"/>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Specialist office visit</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9904968"/>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Urgent care</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8860382"/>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Emergency room</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95962968"/>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Inpatient hospitalization</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47144269"/>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Outpatient surgery</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8969828"/>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Medical virtual visits*</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46184212"/>
                  </a:ext>
                </a:extLst>
              </a:tr>
            </a:tbl>
          </a:graphicData>
        </a:graphic>
      </p:graphicFrame>
      <p:sp>
        <p:nvSpPr>
          <p:cNvPr id="19" name="Title 1">
            <a:extLst>
              <a:ext uri="{FF2B5EF4-FFF2-40B4-BE49-F238E27FC236}">
                <a16:creationId xmlns:a16="http://schemas.microsoft.com/office/drawing/2014/main" id="{270F1721-6B17-A36B-B12A-977AACCFD812}"/>
              </a:ext>
            </a:extLst>
          </p:cNvPr>
          <p:cNvSpPr txBox="1">
            <a:spLocks/>
          </p:cNvSpPr>
          <p:nvPr/>
        </p:nvSpPr>
        <p:spPr>
          <a:xfrm>
            <a:off x="374904" y="347472"/>
            <a:ext cx="5217822" cy="312815"/>
          </a:xfrm>
          <a:prstGeom prst="rect">
            <a:avLst/>
          </a:prstGeom>
        </p:spPr>
        <p:txBody>
          <a:bodyPr vert="horz" lIns="91440" tIns="45720" rIns="91440" bIns="45720" rtlCol="0" anchor="t" anchorCtr="0">
            <a:noAutofit/>
          </a:bodyPr>
          <a:lstStyle>
            <a:lvl1pPr algn="l" defTabSz="685750" rtl="0" eaLnBrk="1" latinLnBrk="0" hangingPunct="1">
              <a:lnSpc>
                <a:spcPct val="100000"/>
              </a:lnSpc>
              <a:spcBef>
                <a:spcPct val="0"/>
              </a:spcBef>
              <a:buNone/>
              <a:defRPr sz="2800" b="1" i="0" kern="1200" spc="0" baseline="0">
                <a:solidFill>
                  <a:schemeClr val="accent1"/>
                </a:solidFill>
                <a:latin typeface="+mj-lt"/>
                <a:ea typeface="+mj-ea"/>
                <a:cs typeface="+mj-cs"/>
              </a:defRPr>
            </a:lvl1pPr>
          </a:lstStyle>
          <a:p>
            <a:pPr>
              <a:spcBef>
                <a:spcPts val="600"/>
              </a:spcBef>
              <a:spcAft>
                <a:spcPts val="600"/>
              </a:spcAft>
            </a:pPr>
            <a:r>
              <a:rPr lang="en-US" sz="1200" b="1" dirty="0">
                <a:solidFill>
                  <a:schemeClr val="tx1"/>
                </a:solidFill>
                <a:latin typeface="+mn-lt"/>
              </a:rPr>
              <a:t>UnitedHealthcare</a:t>
            </a:r>
            <a:r>
              <a:rPr lang="en-US" sz="1200" b="1" baseline="30000" dirty="0">
                <a:solidFill>
                  <a:schemeClr val="tx1"/>
                </a:solidFill>
                <a:latin typeface="+mn-lt"/>
              </a:rPr>
              <a:t>®</a:t>
            </a:r>
            <a:r>
              <a:rPr lang="en-US" sz="1200" b="1" dirty="0">
                <a:solidFill>
                  <a:schemeClr val="tx1"/>
                </a:solidFill>
                <a:latin typeface="+mn-lt"/>
              </a:rPr>
              <a:t> Group Medicare Advantage National PPO Plan</a:t>
            </a:r>
            <a:endParaRPr lang="en-US" dirty="0"/>
          </a:p>
        </p:txBody>
      </p:sp>
    </p:spTree>
    <p:extLst>
      <p:ext uri="{BB962C8B-B14F-4D97-AF65-F5344CB8AC3E}">
        <p14:creationId xmlns:p14="http://schemas.microsoft.com/office/powerpoint/2010/main" val="1262286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3F46148-A77F-478D-A270-86909309832C}"/>
              </a:ext>
            </a:extLst>
          </p:cNvPr>
          <p:cNvSpPr>
            <a:spLocks noGrp="1"/>
          </p:cNvSpPr>
          <p:nvPr>
            <p:ph type="title"/>
          </p:nvPr>
        </p:nvSpPr>
        <p:spPr>
          <a:xfrm>
            <a:off x="371801" y="660288"/>
            <a:ext cx="8323312" cy="743571"/>
          </a:xfrm>
        </p:spPr>
        <p:txBody>
          <a:bodyPr/>
          <a:lstStyle/>
          <a:p>
            <a:r>
              <a:rPr lang="en-US" dirty="0"/>
              <a:t>Preventive services</a:t>
            </a:r>
            <a:br>
              <a:rPr lang="en-US" dirty="0"/>
            </a:br>
            <a:endParaRPr lang="en-US" dirty="0"/>
          </a:p>
        </p:txBody>
      </p:sp>
      <p:sp>
        <p:nvSpPr>
          <p:cNvPr id="4" name="Slide Number Placeholder 3">
            <a:extLst>
              <a:ext uri="{FF2B5EF4-FFF2-40B4-BE49-F238E27FC236}">
                <a16:creationId xmlns:a16="http://schemas.microsoft.com/office/drawing/2014/main" id="{24DCF37E-9F09-2D5A-3666-D7A85CA0000D}"/>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12</a:t>
            </a:fld>
            <a:endParaRPr lang="en-US" dirty="0"/>
          </a:p>
        </p:txBody>
      </p:sp>
      <p:graphicFrame>
        <p:nvGraphicFramePr>
          <p:cNvPr id="18" name="Table Placeholder 5">
            <a:extLst>
              <a:ext uri="{FF2B5EF4-FFF2-40B4-BE49-F238E27FC236}">
                <a16:creationId xmlns:a16="http://schemas.microsoft.com/office/drawing/2014/main" id="{399FD974-1243-4162-AF7B-D38A97E940B0}"/>
              </a:ext>
            </a:extLst>
          </p:cNvPr>
          <p:cNvGraphicFramePr>
            <a:graphicFrameLocks/>
          </p:cNvGraphicFramePr>
          <p:nvPr>
            <p:extLst>
              <p:ext uri="{D42A27DB-BD31-4B8C-83A1-F6EECF244321}">
                <p14:modId xmlns:p14="http://schemas.microsoft.com/office/powerpoint/2010/main" val="36822711"/>
              </p:ext>
            </p:extLst>
          </p:nvPr>
        </p:nvGraphicFramePr>
        <p:xfrm>
          <a:off x="457200" y="1655064"/>
          <a:ext cx="8238744" cy="2743200"/>
        </p:xfrm>
        <a:graphic>
          <a:graphicData uri="http://schemas.openxmlformats.org/drawingml/2006/table">
            <a:tbl>
              <a:tblPr firstRow="1" bandRow="1">
                <a:solidFill>
                  <a:schemeClr val="accent3"/>
                </a:solidFill>
                <a:tableStyleId>{8EC20E35-A176-4012-BC5E-935CFFF8708E}</a:tableStyleId>
              </a:tblPr>
              <a:tblGrid>
                <a:gridCol w="3081528">
                  <a:extLst>
                    <a:ext uri="{9D8B030D-6E8A-4147-A177-3AD203B41FA5}">
                      <a16:colId xmlns:a16="http://schemas.microsoft.com/office/drawing/2014/main" val="3182325754"/>
                    </a:ext>
                  </a:extLst>
                </a:gridCol>
                <a:gridCol w="2578608">
                  <a:extLst>
                    <a:ext uri="{9D8B030D-6E8A-4147-A177-3AD203B41FA5}">
                      <a16:colId xmlns:a16="http://schemas.microsoft.com/office/drawing/2014/main" val="1083103003"/>
                    </a:ext>
                  </a:extLst>
                </a:gridCol>
                <a:gridCol w="2578608">
                  <a:extLst>
                    <a:ext uri="{9D8B030D-6E8A-4147-A177-3AD203B41FA5}">
                      <a16:colId xmlns:a16="http://schemas.microsoft.com/office/drawing/2014/main" val="1578992995"/>
                    </a:ext>
                  </a:extLst>
                </a:gridCol>
              </a:tblGrid>
              <a:tr h="457200">
                <a:tc>
                  <a:txBody>
                    <a:bodyPr/>
                    <a:lstStyle/>
                    <a:p>
                      <a:pPr marL="0" marR="0" indent="0" algn="l" defTabSz="457200" rtl="0" eaLnBrk="1" latinLnBrk="0" hangingPunct="1">
                        <a:lnSpc>
                          <a:spcPct val="100000"/>
                        </a:lnSpc>
                        <a:spcBef>
                          <a:spcPts val="0"/>
                        </a:spcBef>
                        <a:spcAft>
                          <a:spcPts val="0"/>
                        </a:spcAft>
                        <a:tabLst/>
                      </a:pPr>
                      <a:r>
                        <a:rPr lang="en-US" sz="1200" b="1" kern="1200" dirty="0">
                          <a:solidFill>
                            <a:schemeClr val="bg1"/>
                          </a:solidFill>
                          <a:effectLst/>
                          <a:latin typeface="+mn-lt"/>
                          <a:ea typeface="Calibri"/>
                          <a:cs typeface="Times New Roman"/>
                        </a:rPr>
                        <a:t>Benefit coverage</a:t>
                      </a:r>
                    </a:p>
                  </a:txBody>
                  <a:tcPr marT="27432" marB="27432" anchor="ctr">
                    <a:lnR w="28575" cap="flat" cmpd="sng" algn="ctr">
                      <a:solidFill>
                        <a:schemeClr val="bg1"/>
                      </a:solidFill>
                      <a:prstDash val="solid"/>
                      <a:round/>
                      <a:headEnd type="none" w="med" len="med"/>
                      <a:tailEnd type="none" w="med" len="med"/>
                    </a:lnR>
                    <a:lnT w="25400" cmpd="sng">
                      <a:noFill/>
                    </a:lnT>
                    <a:lnB w="12700" cap="flat" cmpd="sng" algn="ctr">
                      <a:noFill/>
                      <a:prstDash val="solid"/>
                      <a:round/>
                      <a:headEnd type="none" w="med" len="med"/>
                      <a:tailEnd type="none" w="med" len="med"/>
                    </a:lnB>
                    <a:solidFill>
                      <a:srgbClr val="002677"/>
                    </a:solidFill>
                  </a:tcPr>
                </a:tc>
                <a:tc>
                  <a:txBody>
                    <a:bodyPr/>
                    <a:lstStyle/>
                    <a:p>
                      <a:pPr marL="0" marR="0" indent="0" algn="ctr" defTabSz="457200" rtl="0" eaLnBrk="1" latinLnBrk="0" hangingPunct="1">
                        <a:lnSpc>
                          <a:spcPct val="100000"/>
                        </a:lnSpc>
                        <a:spcBef>
                          <a:spcPts val="0"/>
                        </a:spcBef>
                        <a:spcAft>
                          <a:spcPts val="0"/>
                        </a:spcAft>
                        <a:tabLst>
                          <a:tab pos="228600" algn="l"/>
                        </a:tabLst>
                      </a:pPr>
                      <a:r>
                        <a:rPr lang="en-US" sz="1200" b="1" kern="1200" dirty="0">
                          <a:solidFill>
                            <a:schemeClr val="bg1"/>
                          </a:solidFill>
                          <a:effectLst/>
                          <a:latin typeface="+mn-lt"/>
                          <a:ea typeface="Calibri"/>
                          <a:cs typeface="Times New Roman"/>
                        </a:rPr>
                        <a:t>In-network</a:t>
                      </a:r>
                    </a:p>
                  </a:txBody>
                  <a:tcPr marT="27432" marB="27432"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5400" cmpd="sng">
                      <a:noFill/>
                    </a:lnT>
                    <a:lnB w="12700" cap="flat" cmpd="sng" algn="ctr">
                      <a:noFill/>
                      <a:prstDash val="solid"/>
                      <a:round/>
                      <a:headEnd type="none" w="med" len="med"/>
                      <a:tailEnd type="none" w="med" len="med"/>
                    </a:lnB>
                    <a:solidFill>
                      <a:schemeClr val="accent1"/>
                    </a:solidFill>
                  </a:tcPr>
                </a:tc>
                <a:tc>
                  <a:txBody>
                    <a:bodyPr/>
                    <a:lstStyle/>
                    <a:p>
                      <a:pPr marL="0" marR="0" indent="-140970" algn="ctr" defTabSz="914377" rtl="0" eaLnBrk="1" latinLnBrk="0" hangingPunct="1">
                        <a:lnSpc>
                          <a:spcPct val="100000"/>
                        </a:lnSpc>
                        <a:spcBef>
                          <a:spcPts val="0"/>
                        </a:spcBef>
                        <a:spcAft>
                          <a:spcPts val="0"/>
                        </a:spcAft>
                        <a:tabLst>
                          <a:tab pos="210185" algn="l"/>
                        </a:tabLst>
                      </a:pPr>
                      <a:r>
                        <a:rPr lang="en-US" sz="1200" kern="1200" dirty="0">
                          <a:solidFill>
                            <a:schemeClr val="bg1"/>
                          </a:solidFill>
                          <a:effectLst/>
                          <a:latin typeface="+mn-lt"/>
                          <a:ea typeface="Calibri"/>
                          <a:cs typeface="Times New Roman"/>
                        </a:rPr>
                        <a:t>Out-of-network</a:t>
                      </a:r>
                    </a:p>
                  </a:txBody>
                  <a:tcPr marT="27432" marB="27432" anchor="ctr">
                    <a:lnL w="28575" cap="flat" cmpd="sng" algn="ctr">
                      <a:solidFill>
                        <a:schemeClr val="bg1"/>
                      </a:solidFill>
                      <a:prstDash val="solid"/>
                      <a:round/>
                      <a:headEnd type="none" w="med" len="med"/>
                      <a:tailEnd type="none" w="med" len="med"/>
                    </a:lnL>
                    <a:lnT w="25400" cmpd="sng">
                      <a:noFill/>
                    </a:lnT>
                    <a:lnB w="1270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1058504681"/>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Annual Physical</a:t>
                      </a:r>
                    </a:p>
                  </a:txBody>
                  <a:tcPr marT="27432" marB="27432" anchor="ctr">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00584236"/>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Annual Wellness Visit</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85661636"/>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Immunizations</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51475570"/>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Breast cancer screenings</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8240742"/>
                  </a:ext>
                </a:extLst>
              </a:tr>
              <a:tr h="4572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accent1"/>
                          </a:solidFill>
                          <a:effectLst/>
                          <a:latin typeface="+mn-lt"/>
                          <a:ea typeface="Calibri"/>
                          <a:cs typeface="Times New Roman"/>
                        </a:rPr>
                        <a:t>Colon cancer screenings</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0047427"/>
                  </a:ext>
                </a:extLst>
              </a:tr>
            </a:tbl>
          </a:graphicData>
        </a:graphic>
      </p:graphicFrame>
      <p:sp>
        <p:nvSpPr>
          <p:cNvPr id="19" name="Title 1">
            <a:extLst>
              <a:ext uri="{FF2B5EF4-FFF2-40B4-BE49-F238E27FC236}">
                <a16:creationId xmlns:a16="http://schemas.microsoft.com/office/drawing/2014/main" id="{270F1721-6B17-A36B-B12A-977AACCFD812}"/>
              </a:ext>
            </a:extLst>
          </p:cNvPr>
          <p:cNvSpPr txBox="1">
            <a:spLocks/>
          </p:cNvSpPr>
          <p:nvPr/>
        </p:nvSpPr>
        <p:spPr>
          <a:xfrm>
            <a:off x="374904" y="347472"/>
            <a:ext cx="5217822" cy="312815"/>
          </a:xfrm>
          <a:prstGeom prst="rect">
            <a:avLst/>
          </a:prstGeom>
        </p:spPr>
        <p:txBody>
          <a:bodyPr vert="horz" lIns="91440" tIns="45720" rIns="91440" bIns="45720" rtlCol="0" anchor="t" anchorCtr="0">
            <a:noAutofit/>
          </a:bodyPr>
          <a:lstStyle>
            <a:lvl1pPr algn="l" defTabSz="685750" rtl="0" eaLnBrk="1" latinLnBrk="0" hangingPunct="1">
              <a:lnSpc>
                <a:spcPct val="100000"/>
              </a:lnSpc>
              <a:spcBef>
                <a:spcPct val="0"/>
              </a:spcBef>
              <a:buNone/>
              <a:defRPr sz="2800" b="1" i="0" kern="1200" spc="0" baseline="0">
                <a:solidFill>
                  <a:schemeClr val="accent1"/>
                </a:solidFill>
                <a:latin typeface="+mj-lt"/>
                <a:ea typeface="+mj-ea"/>
                <a:cs typeface="+mj-cs"/>
              </a:defRPr>
            </a:lvl1pPr>
          </a:lstStyle>
          <a:p>
            <a:pPr>
              <a:spcBef>
                <a:spcPts val="600"/>
              </a:spcBef>
              <a:spcAft>
                <a:spcPts val="600"/>
              </a:spcAft>
            </a:pPr>
            <a:r>
              <a:rPr lang="en-US" sz="1200" b="1" dirty="0">
                <a:solidFill>
                  <a:schemeClr val="tx1"/>
                </a:solidFill>
                <a:latin typeface="+mn-lt"/>
              </a:rPr>
              <a:t>UnitedHealthcare</a:t>
            </a:r>
            <a:r>
              <a:rPr lang="en-US" sz="1200" b="1" baseline="30000" dirty="0">
                <a:solidFill>
                  <a:schemeClr val="tx1"/>
                </a:solidFill>
                <a:latin typeface="+mn-lt"/>
              </a:rPr>
              <a:t>®</a:t>
            </a:r>
            <a:r>
              <a:rPr lang="en-US" sz="1200" b="1" dirty="0">
                <a:solidFill>
                  <a:schemeClr val="tx1"/>
                </a:solidFill>
                <a:latin typeface="+mn-lt"/>
              </a:rPr>
              <a:t> Group Medicare Advantage National PPO Plan</a:t>
            </a:r>
            <a:endParaRPr lang="en-US" dirty="0"/>
          </a:p>
        </p:txBody>
      </p:sp>
    </p:spTree>
    <p:extLst>
      <p:ext uri="{BB962C8B-B14F-4D97-AF65-F5344CB8AC3E}">
        <p14:creationId xmlns:p14="http://schemas.microsoft.com/office/powerpoint/2010/main" val="99577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3F46148-A77F-478D-A270-86909309832C}"/>
              </a:ext>
            </a:extLst>
          </p:cNvPr>
          <p:cNvSpPr>
            <a:spLocks noGrp="1"/>
          </p:cNvSpPr>
          <p:nvPr>
            <p:ph type="title"/>
          </p:nvPr>
        </p:nvSpPr>
        <p:spPr>
          <a:xfrm>
            <a:off x="371801" y="660288"/>
            <a:ext cx="8323312" cy="743571"/>
          </a:xfrm>
        </p:spPr>
        <p:txBody>
          <a:bodyPr/>
          <a:lstStyle/>
          <a:p>
            <a:r>
              <a:rPr lang="en-US" dirty="0"/>
              <a:t>Additional benefits</a:t>
            </a:r>
          </a:p>
        </p:txBody>
      </p:sp>
      <p:sp>
        <p:nvSpPr>
          <p:cNvPr id="4" name="Slide Number Placeholder 3">
            <a:extLst>
              <a:ext uri="{FF2B5EF4-FFF2-40B4-BE49-F238E27FC236}">
                <a16:creationId xmlns:a16="http://schemas.microsoft.com/office/drawing/2014/main" id="{24DCF37E-9F09-2D5A-3666-D7A85CA0000D}"/>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13</a:t>
            </a:fld>
            <a:endParaRPr lang="en-US" dirty="0"/>
          </a:p>
        </p:txBody>
      </p:sp>
      <p:graphicFrame>
        <p:nvGraphicFramePr>
          <p:cNvPr id="18" name="Table Placeholder 5">
            <a:extLst>
              <a:ext uri="{FF2B5EF4-FFF2-40B4-BE49-F238E27FC236}">
                <a16:creationId xmlns:a16="http://schemas.microsoft.com/office/drawing/2014/main" id="{399FD974-1243-4162-AF7B-D38A97E940B0}"/>
              </a:ext>
            </a:extLst>
          </p:cNvPr>
          <p:cNvGraphicFramePr>
            <a:graphicFrameLocks/>
          </p:cNvGraphicFramePr>
          <p:nvPr>
            <p:extLst>
              <p:ext uri="{D42A27DB-BD31-4B8C-83A1-F6EECF244321}">
                <p14:modId xmlns:p14="http://schemas.microsoft.com/office/powerpoint/2010/main" val="4217130566"/>
              </p:ext>
            </p:extLst>
          </p:nvPr>
        </p:nvGraphicFramePr>
        <p:xfrm>
          <a:off x="457200" y="1655064"/>
          <a:ext cx="8238744" cy="2286000"/>
        </p:xfrm>
        <a:graphic>
          <a:graphicData uri="http://schemas.openxmlformats.org/drawingml/2006/table">
            <a:tbl>
              <a:tblPr firstRow="1" bandRow="1">
                <a:solidFill>
                  <a:schemeClr val="accent3"/>
                </a:solidFill>
                <a:tableStyleId>{8EC20E35-A176-4012-BC5E-935CFFF8708E}</a:tableStyleId>
              </a:tblPr>
              <a:tblGrid>
                <a:gridCol w="3081528">
                  <a:extLst>
                    <a:ext uri="{9D8B030D-6E8A-4147-A177-3AD203B41FA5}">
                      <a16:colId xmlns:a16="http://schemas.microsoft.com/office/drawing/2014/main" val="3182325754"/>
                    </a:ext>
                  </a:extLst>
                </a:gridCol>
                <a:gridCol w="2578608">
                  <a:extLst>
                    <a:ext uri="{9D8B030D-6E8A-4147-A177-3AD203B41FA5}">
                      <a16:colId xmlns:a16="http://schemas.microsoft.com/office/drawing/2014/main" val="1083103003"/>
                    </a:ext>
                  </a:extLst>
                </a:gridCol>
                <a:gridCol w="2578608">
                  <a:extLst>
                    <a:ext uri="{9D8B030D-6E8A-4147-A177-3AD203B41FA5}">
                      <a16:colId xmlns:a16="http://schemas.microsoft.com/office/drawing/2014/main" val="1578992995"/>
                    </a:ext>
                  </a:extLst>
                </a:gridCol>
              </a:tblGrid>
              <a:tr h="457200">
                <a:tc>
                  <a:txBody>
                    <a:bodyPr/>
                    <a:lstStyle/>
                    <a:p>
                      <a:pPr marL="0" marR="0" indent="0" algn="l" defTabSz="457200" rtl="0" eaLnBrk="1" latinLnBrk="0" hangingPunct="1">
                        <a:lnSpc>
                          <a:spcPct val="100000"/>
                        </a:lnSpc>
                        <a:spcBef>
                          <a:spcPts val="0"/>
                        </a:spcBef>
                        <a:spcAft>
                          <a:spcPts val="0"/>
                        </a:spcAft>
                        <a:tabLst/>
                      </a:pPr>
                      <a:r>
                        <a:rPr lang="en-US" sz="1200" b="1" kern="1200" dirty="0">
                          <a:solidFill>
                            <a:schemeClr val="bg1"/>
                          </a:solidFill>
                          <a:effectLst/>
                          <a:latin typeface="+mn-lt"/>
                          <a:ea typeface="Calibri"/>
                          <a:cs typeface="Times New Roman"/>
                        </a:rPr>
                        <a:t>Benefit coverage</a:t>
                      </a:r>
                    </a:p>
                  </a:txBody>
                  <a:tcPr marT="27432" marB="27432" anchor="ctr">
                    <a:lnR w="28575" cap="flat" cmpd="sng" algn="ctr">
                      <a:solidFill>
                        <a:schemeClr val="bg1"/>
                      </a:solidFill>
                      <a:prstDash val="solid"/>
                      <a:round/>
                      <a:headEnd type="none" w="med" len="med"/>
                      <a:tailEnd type="none" w="med" len="med"/>
                    </a:lnR>
                    <a:lnT w="25400" cmpd="sng">
                      <a:noFill/>
                    </a:lnT>
                    <a:lnB w="12700" cap="flat" cmpd="sng" algn="ctr">
                      <a:noFill/>
                      <a:prstDash val="solid"/>
                      <a:round/>
                      <a:headEnd type="none" w="med" len="med"/>
                      <a:tailEnd type="none" w="med" len="med"/>
                    </a:lnB>
                    <a:solidFill>
                      <a:srgbClr val="002677"/>
                    </a:solidFill>
                  </a:tcPr>
                </a:tc>
                <a:tc>
                  <a:txBody>
                    <a:bodyPr/>
                    <a:lstStyle/>
                    <a:p>
                      <a:pPr marL="0" marR="0" indent="0" algn="ctr" defTabSz="457200" rtl="0" eaLnBrk="1" latinLnBrk="0" hangingPunct="1">
                        <a:lnSpc>
                          <a:spcPct val="100000"/>
                        </a:lnSpc>
                        <a:spcBef>
                          <a:spcPts val="0"/>
                        </a:spcBef>
                        <a:spcAft>
                          <a:spcPts val="0"/>
                        </a:spcAft>
                        <a:tabLst>
                          <a:tab pos="228600" algn="l"/>
                        </a:tabLst>
                      </a:pPr>
                      <a:r>
                        <a:rPr lang="en-US" sz="1200" b="1" kern="1200" dirty="0">
                          <a:solidFill>
                            <a:schemeClr val="bg1"/>
                          </a:solidFill>
                          <a:effectLst/>
                          <a:latin typeface="+mn-lt"/>
                          <a:ea typeface="Calibri"/>
                          <a:cs typeface="Times New Roman"/>
                        </a:rPr>
                        <a:t>In-network</a:t>
                      </a:r>
                    </a:p>
                  </a:txBody>
                  <a:tcPr marT="27432" marB="27432"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5400" cmpd="sng">
                      <a:noFill/>
                    </a:lnT>
                    <a:lnB w="12700" cap="flat" cmpd="sng" algn="ctr">
                      <a:noFill/>
                      <a:prstDash val="solid"/>
                      <a:round/>
                      <a:headEnd type="none" w="med" len="med"/>
                      <a:tailEnd type="none" w="med" len="med"/>
                    </a:lnB>
                    <a:solidFill>
                      <a:schemeClr val="accent1"/>
                    </a:solidFill>
                  </a:tcPr>
                </a:tc>
                <a:tc>
                  <a:txBody>
                    <a:bodyPr/>
                    <a:lstStyle/>
                    <a:p>
                      <a:pPr marL="0" marR="0" indent="-140970" algn="ctr" defTabSz="914377" rtl="0" eaLnBrk="1" latinLnBrk="0" hangingPunct="1">
                        <a:lnSpc>
                          <a:spcPct val="100000"/>
                        </a:lnSpc>
                        <a:spcBef>
                          <a:spcPts val="0"/>
                        </a:spcBef>
                        <a:spcAft>
                          <a:spcPts val="0"/>
                        </a:spcAft>
                        <a:tabLst>
                          <a:tab pos="210185" algn="l"/>
                        </a:tabLst>
                      </a:pPr>
                      <a:r>
                        <a:rPr lang="en-US" sz="1200" kern="1200" dirty="0">
                          <a:solidFill>
                            <a:schemeClr val="bg1"/>
                          </a:solidFill>
                          <a:effectLst/>
                          <a:latin typeface="+mn-lt"/>
                          <a:ea typeface="Calibri"/>
                          <a:cs typeface="Times New Roman"/>
                        </a:rPr>
                        <a:t>Out-of-network</a:t>
                      </a:r>
                    </a:p>
                  </a:txBody>
                  <a:tcPr marT="27432" marB="27432" anchor="ctr">
                    <a:lnL w="28575" cap="flat" cmpd="sng" algn="ctr">
                      <a:solidFill>
                        <a:schemeClr val="bg1"/>
                      </a:solidFill>
                      <a:prstDash val="solid"/>
                      <a:round/>
                      <a:headEnd type="none" w="med" len="med"/>
                      <a:tailEnd type="none" w="med" len="med"/>
                    </a:lnL>
                    <a:lnT w="25400" cmpd="sng">
                      <a:noFill/>
                    </a:lnT>
                    <a:lnB w="1270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1058504681"/>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Medicare-covered podiatry</a:t>
                      </a:r>
                    </a:p>
                  </a:txBody>
                  <a:tcPr marT="27432" marB="27432" anchor="ctr">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9904968"/>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Medicare-covered chiropractic care</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8860382"/>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Medicare-covered vision services</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95962968"/>
                  </a:ext>
                </a:extLst>
              </a:tr>
              <a:tr h="457200">
                <a:tc>
                  <a:txBody>
                    <a:bodyPr/>
                    <a:lstStyle/>
                    <a:p>
                      <a:pPr marL="0" marR="0" algn="l" defTabSz="457200" rtl="0" eaLnBrk="1" latinLnBrk="0" hangingPunct="1">
                        <a:lnSpc>
                          <a:spcPct val="100000"/>
                        </a:lnSpc>
                        <a:spcBef>
                          <a:spcPts val="0"/>
                        </a:spcBef>
                        <a:spcAft>
                          <a:spcPts val="0"/>
                        </a:spcAft>
                      </a:pPr>
                      <a:r>
                        <a:rPr lang="en-US" sz="1200" b="1" kern="1200" dirty="0">
                          <a:solidFill>
                            <a:schemeClr val="accent1"/>
                          </a:solidFill>
                          <a:effectLst/>
                          <a:latin typeface="+mn-lt"/>
                          <a:ea typeface="Calibri"/>
                          <a:cs typeface="Times New Roman"/>
                        </a:rPr>
                        <a:t>Medicare-covered hearing services</a:t>
                      </a:r>
                    </a:p>
                  </a:txBody>
                  <a:tcPr marT="27432" marB="27432" anchor="ctr">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28600"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a:lnSpc>
                          <a:spcPct val="100000"/>
                        </a:lnSpc>
                        <a:spcBef>
                          <a:spcPts val="0"/>
                        </a:spcBef>
                        <a:spcAft>
                          <a:spcPts val="0"/>
                        </a:spcAft>
                        <a:tabLst>
                          <a:tab pos="210185" algn="l"/>
                        </a:tabLst>
                      </a:pPr>
                      <a:r>
                        <a:rPr lang="en-US" sz="1100" dirty="0">
                          <a:solidFill>
                            <a:schemeClr val="accent1"/>
                          </a:solidFill>
                          <a:effectLst/>
                          <a:latin typeface="+mn-lt"/>
                          <a:ea typeface="Calibri"/>
                          <a:cs typeface="Times New Roman"/>
                        </a:rPr>
                        <a:t>$0 copay</a:t>
                      </a:r>
                    </a:p>
                  </a:txBody>
                  <a:tcPr marT="27432" marB="27432"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47144269"/>
                  </a:ext>
                </a:extLst>
              </a:tr>
            </a:tbl>
          </a:graphicData>
        </a:graphic>
      </p:graphicFrame>
      <p:sp>
        <p:nvSpPr>
          <p:cNvPr id="19" name="Title 1">
            <a:extLst>
              <a:ext uri="{FF2B5EF4-FFF2-40B4-BE49-F238E27FC236}">
                <a16:creationId xmlns:a16="http://schemas.microsoft.com/office/drawing/2014/main" id="{270F1721-6B17-A36B-B12A-977AACCFD812}"/>
              </a:ext>
            </a:extLst>
          </p:cNvPr>
          <p:cNvSpPr txBox="1">
            <a:spLocks/>
          </p:cNvSpPr>
          <p:nvPr/>
        </p:nvSpPr>
        <p:spPr>
          <a:xfrm>
            <a:off x="374903" y="347472"/>
            <a:ext cx="5366677" cy="312815"/>
          </a:xfrm>
          <a:prstGeom prst="rect">
            <a:avLst/>
          </a:prstGeom>
        </p:spPr>
        <p:txBody>
          <a:bodyPr vert="horz" lIns="91440" tIns="45720" rIns="91440" bIns="45720" rtlCol="0" anchor="t" anchorCtr="0">
            <a:noAutofit/>
          </a:bodyPr>
          <a:lstStyle>
            <a:lvl1pPr algn="l" defTabSz="685750" rtl="0" eaLnBrk="1" latinLnBrk="0" hangingPunct="1">
              <a:lnSpc>
                <a:spcPct val="100000"/>
              </a:lnSpc>
              <a:spcBef>
                <a:spcPct val="0"/>
              </a:spcBef>
              <a:buNone/>
              <a:defRPr sz="2800" b="1" i="0" kern="1200" spc="0" baseline="0">
                <a:solidFill>
                  <a:schemeClr val="accent1"/>
                </a:solidFill>
                <a:latin typeface="+mj-lt"/>
                <a:ea typeface="+mj-ea"/>
                <a:cs typeface="+mj-cs"/>
              </a:defRPr>
            </a:lvl1pPr>
          </a:lstStyle>
          <a:p>
            <a:pPr>
              <a:spcBef>
                <a:spcPts val="600"/>
              </a:spcBef>
              <a:spcAft>
                <a:spcPts val="600"/>
              </a:spcAft>
            </a:pPr>
            <a:r>
              <a:rPr lang="en-US" sz="1200" b="1" dirty="0">
                <a:solidFill>
                  <a:schemeClr val="tx1"/>
                </a:solidFill>
                <a:latin typeface="+mn-lt"/>
              </a:rPr>
              <a:t>UnitedHealthcare</a:t>
            </a:r>
            <a:r>
              <a:rPr lang="en-US" sz="1200" b="1" baseline="30000" dirty="0">
                <a:solidFill>
                  <a:schemeClr val="tx1"/>
                </a:solidFill>
                <a:latin typeface="+mn-lt"/>
              </a:rPr>
              <a:t>®</a:t>
            </a:r>
            <a:r>
              <a:rPr lang="en-US" sz="1200" b="1" dirty="0">
                <a:solidFill>
                  <a:schemeClr val="tx1"/>
                </a:solidFill>
                <a:latin typeface="+mn-lt"/>
              </a:rPr>
              <a:t> Group Medicare Advantage National PPO Plan</a:t>
            </a:r>
            <a:endParaRPr lang="en-US" dirty="0"/>
          </a:p>
        </p:txBody>
      </p:sp>
    </p:spTree>
    <p:extLst>
      <p:ext uri="{BB962C8B-B14F-4D97-AF65-F5344CB8AC3E}">
        <p14:creationId xmlns:p14="http://schemas.microsoft.com/office/powerpoint/2010/main" val="3529802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9969-97D5-17A4-893D-08D2BB4D20CA}"/>
              </a:ext>
            </a:extLst>
          </p:cNvPr>
          <p:cNvSpPr>
            <a:spLocks noGrp="1"/>
          </p:cNvSpPr>
          <p:nvPr>
            <p:ph type="title"/>
          </p:nvPr>
        </p:nvSpPr>
        <p:spPr>
          <a:xfrm>
            <a:off x="374907" y="347472"/>
            <a:ext cx="6607080" cy="1096841"/>
          </a:xfrm>
        </p:spPr>
        <p:txBody>
          <a:bodyPr/>
          <a:lstStyle/>
          <a:p>
            <a:r>
              <a:rPr lang="en-US" dirty="0"/>
              <a:t>Vision exam and eyewear</a:t>
            </a:r>
            <a:r>
              <a:rPr kumimoji="0" lang="en-US" sz="2800" b="1" i="0" u="none" strike="noStrike" kern="1200" cap="none" spc="0" normalizeH="0" baseline="30000" noProof="0" dirty="0">
                <a:ln>
                  <a:noFill/>
                </a:ln>
                <a:solidFill>
                  <a:srgbClr val="002677"/>
                </a:solidFill>
                <a:effectLst/>
                <a:uLnTx/>
                <a:uFillTx/>
                <a:latin typeface="Georgia"/>
                <a:ea typeface="+mj-ea"/>
                <a:cs typeface="+mj-cs"/>
              </a:rPr>
              <a:t>*</a:t>
            </a:r>
            <a:endParaRPr lang="en-US" dirty="0"/>
          </a:p>
        </p:txBody>
      </p:sp>
      <p:sp>
        <p:nvSpPr>
          <p:cNvPr id="3" name="Slide Number Placeholder 2">
            <a:extLst>
              <a:ext uri="{FF2B5EF4-FFF2-40B4-BE49-F238E27FC236}">
                <a16:creationId xmlns:a16="http://schemas.microsoft.com/office/drawing/2014/main" id="{7A4FB680-05FE-0187-DA1D-B05F235EDB2B}"/>
              </a:ext>
            </a:extLst>
          </p:cNvPr>
          <p:cNvSpPr>
            <a:spLocks noGrp="1"/>
          </p:cNvSpPr>
          <p:nvPr>
            <p:ph type="sldNum" sz="quarter" idx="12"/>
          </p:nvPr>
        </p:nvSpPr>
        <p:spPr/>
        <p:txBody>
          <a:bodyPr/>
          <a:lstStyle/>
          <a:p>
            <a:fld id="{90F9BDA0-AF0E-4BA8-B742-3B9C92A3E6FE}" type="slidenum">
              <a:rPr lang="en-US" smtClean="0"/>
              <a:t>14</a:t>
            </a:fld>
            <a:endParaRPr lang="en-US" dirty="0"/>
          </a:p>
        </p:txBody>
      </p:sp>
      <p:sp>
        <p:nvSpPr>
          <p:cNvPr id="7" name="Content Placeholder 2">
            <a:extLst>
              <a:ext uri="{FF2B5EF4-FFF2-40B4-BE49-F238E27FC236}">
                <a16:creationId xmlns:a16="http://schemas.microsoft.com/office/drawing/2014/main" id="{0DC38CEE-85B4-BB84-AE01-8A49FB24228B}"/>
              </a:ext>
            </a:extLst>
          </p:cNvPr>
          <p:cNvSpPr txBox="1">
            <a:spLocks/>
          </p:cNvSpPr>
          <p:nvPr/>
        </p:nvSpPr>
        <p:spPr>
          <a:xfrm>
            <a:off x="374903" y="1340269"/>
            <a:ext cx="8234127" cy="3155509"/>
          </a:xfrm>
          <a:prstGeom prst="rect">
            <a:avLst/>
          </a:prstGeom>
        </p:spPr>
        <p:txBody>
          <a:bodyPr/>
          <a:lstStyle>
            <a:lvl1pPr marL="117466" indent="-117466" algn="l" defTabSz="685750" rtl="0" eaLnBrk="1" latinLnBrk="0" hangingPunct="1">
              <a:lnSpc>
                <a:spcPct val="90000"/>
              </a:lnSpc>
              <a:spcBef>
                <a:spcPts val="300"/>
              </a:spcBef>
              <a:spcAft>
                <a:spcPts val="6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buNone/>
            </a:pPr>
            <a:r>
              <a:rPr lang="en-US" dirty="0"/>
              <a:t>With the vision benefit, you’ll have access to a nationwide network of providers with the freedom to </a:t>
            </a:r>
            <a:br>
              <a:rPr lang="en-US" dirty="0"/>
            </a:br>
            <a:r>
              <a:rPr lang="en-US" dirty="0"/>
              <a:t>see any participating vision provider. You will have access to an annual routine eye exam through a vision provider and an allowance toward eyeglasses (frame and lenses) or contacts for vision correction not related to cataract surgery.</a:t>
            </a:r>
          </a:p>
          <a:p>
            <a:pPr marL="460375" indent="0">
              <a:lnSpc>
                <a:spcPct val="100000"/>
              </a:lnSpc>
              <a:spcBef>
                <a:spcPts val="600"/>
              </a:spcBef>
              <a:buNone/>
            </a:pPr>
            <a:r>
              <a:rPr lang="en-US" sz="1200" dirty="0"/>
              <a:t>A routine eye exam once every 12 months with a $0 copay</a:t>
            </a:r>
          </a:p>
          <a:p>
            <a:pPr marL="460375" indent="0">
              <a:lnSpc>
                <a:spcPct val="100000"/>
              </a:lnSpc>
              <a:spcBef>
                <a:spcPts val="600"/>
              </a:spcBef>
              <a:buNone/>
            </a:pPr>
            <a:r>
              <a:rPr lang="en-US" sz="1200" dirty="0"/>
              <a:t>$70 allowance toward eyeglasses (frames and lenses), every 12 months</a:t>
            </a:r>
          </a:p>
          <a:p>
            <a:pPr marL="460375" indent="0">
              <a:lnSpc>
                <a:spcPct val="100000"/>
              </a:lnSpc>
              <a:spcBef>
                <a:spcPts val="600"/>
              </a:spcBef>
              <a:buNone/>
            </a:pPr>
            <a:r>
              <a:rPr lang="en-US" sz="1200" dirty="0"/>
              <a:t>$105 allowance toward contact lenses instead of eyeglasses, every 12 months</a:t>
            </a:r>
          </a:p>
          <a:p>
            <a:pPr marL="460375" indent="0">
              <a:lnSpc>
                <a:spcPct val="100000"/>
              </a:lnSpc>
              <a:spcBef>
                <a:spcPts val="600"/>
              </a:spcBef>
              <a:buNone/>
            </a:pPr>
            <a:r>
              <a:rPr lang="en-US" sz="1200" dirty="0"/>
              <a:t>Out-of-network providers may require you to pay upfront and submit a reimbursement claim to UnitedHealthcare</a:t>
            </a:r>
          </a:p>
          <a:p>
            <a:pPr marL="460375" indent="0">
              <a:lnSpc>
                <a:spcPct val="100000"/>
              </a:lnSpc>
              <a:spcBef>
                <a:spcPts val="600"/>
              </a:spcBef>
              <a:buNone/>
            </a:pPr>
            <a:r>
              <a:rPr lang="en-US" sz="1200" dirty="0"/>
              <a:t>The network is UnitedHealthcare Medical Network with information on your UnitedHealthcare member ID card</a:t>
            </a:r>
          </a:p>
        </p:txBody>
      </p:sp>
      <p:sp>
        <p:nvSpPr>
          <p:cNvPr id="9" name="Text Placeholder 7">
            <a:extLst>
              <a:ext uri="{FF2B5EF4-FFF2-40B4-BE49-F238E27FC236}">
                <a16:creationId xmlns:a16="http://schemas.microsoft.com/office/drawing/2014/main" id="{FFB37AFD-6918-1DDE-46E8-45598A3E98A0}"/>
              </a:ext>
            </a:extLst>
          </p:cNvPr>
          <p:cNvSpPr>
            <a:spLocks noGrp="1"/>
          </p:cNvSpPr>
          <p:nvPr>
            <p:ph type="body" sz="quarter" idx="13"/>
          </p:nvPr>
        </p:nvSpPr>
        <p:spPr>
          <a:xfrm>
            <a:off x="373013" y="5693824"/>
            <a:ext cx="8074552" cy="365125"/>
          </a:xfrm>
        </p:spPr>
        <p:txBody>
          <a:bodyPr anchor="b"/>
          <a:lstStyle/>
          <a:p>
            <a:pPr marL="0" indent="0">
              <a:lnSpc>
                <a:spcPct val="100000"/>
              </a:lnSpc>
              <a:buNone/>
            </a:pPr>
            <a:br>
              <a:rPr lang="en-US" sz="800" dirty="0">
                <a:solidFill>
                  <a:schemeClr val="tx2"/>
                </a:solidFill>
                <a:latin typeface="Arial" panose="020B0604020202020204" pitchFamily="34" charset="0"/>
              </a:rPr>
            </a:br>
            <a:r>
              <a:rPr lang="en-US" sz="800" dirty="0">
                <a:solidFill>
                  <a:schemeClr val="tx2"/>
                </a:solidFill>
                <a:latin typeface="Arial" panose="020B0604020202020204" pitchFamily="34" charset="0"/>
              </a:rPr>
              <a:t>*Please refer to your Summary of Benefits for details on your benefit coverage.</a:t>
            </a:r>
          </a:p>
        </p:txBody>
      </p:sp>
      <p:pic>
        <p:nvPicPr>
          <p:cNvPr id="6" name="Picture 5">
            <a:extLst>
              <a:ext uri="{FF2B5EF4-FFF2-40B4-BE49-F238E27FC236}">
                <a16:creationId xmlns:a16="http://schemas.microsoft.com/office/drawing/2014/main" id="{18A09216-EF99-B1D7-F45B-9351153D6864}"/>
              </a:ext>
            </a:extLst>
          </p:cNvPr>
          <p:cNvPicPr>
            <a:picLocks noChangeAspect="1"/>
          </p:cNvPicPr>
          <p:nvPr/>
        </p:nvPicPr>
        <p:blipFill>
          <a:blip r:embed="rId3"/>
          <a:srcRect/>
          <a:stretch/>
        </p:blipFill>
        <p:spPr>
          <a:xfrm>
            <a:off x="443036" y="2181162"/>
            <a:ext cx="429768" cy="429768"/>
          </a:xfrm>
          <a:prstGeom prst="rect">
            <a:avLst/>
          </a:prstGeom>
        </p:spPr>
      </p:pic>
      <p:pic>
        <p:nvPicPr>
          <p:cNvPr id="8" name="Picture 7">
            <a:extLst>
              <a:ext uri="{FF2B5EF4-FFF2-40B4-BE49-F238E27FC236}">
                <a16:creationId xmlns:a16="http://schemas.microsoft.com/office/drawing/2014/main" id="{3F1DC708-E8D7-4A57-F440-326E85CA5B9D}"/>
              </a:ext>
            </a:extLst>
          </p:cNvPr>
          <p:cNvPicPr>
            <a:picLocks noChangeAspect="1"/>
          </p:cNvPicPr>
          <p:nvPr/>
        </p:nvPicPr>
        <p:blipFill>
          <a:blip r:embed="rId3"/>
          <a:srcRect/>
          <a:stretch/>
        </p:blipFill>
        <p:spPr>
          <a:xfrm>
            <a:off x="443036" y="2516472"/>
            <a:ext cx="429768" cy="429768"/>
          </a:xfrm>
          <a:prstGeom prst="rect">
            <a:avLst/>
          </a:prstGeom>
        </p:spPr>
      </p:pic>
      <p:pic>
        <p:nvPicPr>
          <p:cNvPr id="11" name="Picture 10">
            <a:extLst>
              <a:ext uri="{FF2B5EF4-FFF2-40B4-BE49-F238E27FC236}">
                <a16:creationId xmlns:a16="http://schemas.microsoft.com/office/drawing/2014/main" id="{6DC32252-E2FB-526C-E22D-A34F1A48218A}"/>
              </a:ext>
            </a:extLst>
          </p:cNvPr>
          <p:cNvPicPr>
            <a:picLocks noChangeAspect="1"/>
          </p:cNvPicPr>
          <p:nvPr/>
        </p:nvPicPr>
        <p:blipFill>
          <a:blip r:embed="rId3"/>
          <a:srcRect/>
          <a:stretch/>
        </p:blipFill>
        <p:spPr>
          <a:xfrm>
            <a:off x="443036" y="2851783"/>
            <a:ext cx="429768" cy="429768"/>
          </a:xfrm>
          <a:prstGeom prst="rect">
            <a:avLst/>
          </a:prstGeom>
        </p:spPr>
      </p:pic>
      <p:pic>
        <p:nvPicPr>
          <p:cNvPr id="12" name="Picture 11">
            <a:extLst>
              <a:ext uri="{FF2B5EF4-FFF2-40B4-BE49-F238E27FC236}">
                <a16:creationId xmlns:a16="http://schemas.microsoft.com/office/drawing/2014/main" id="{FE3560CB-8762-CE37-C4B4-D4407A020063}"/>
              </a:ext>
            </a:extLst>
          </p:cNvPr>
          <p:cNvPicPr>
            <a:picLocks noChangeAspect="1"/>
          </p:cNvPicPr>
          <p:nvPr/>
        </p:nvPicPr>
        <p:blipFill>
          <a:blip r:embed="rId3"/>
          <a:srcRect/>
          <a:stretch/>
        </p:blipFill>
        <p:spPr>
          <a:xfrm>
            <a:off x="443036" y="3187093"/>
            <a:ext cx="429768" cy="429768"/>
          </a:xfrm>
          <a:prstGeom prst="rect">
            <a:avLst/>
          </a:prstGeom>
        </p:spPr>
      </p:pic>
      <p:pic>
        <p:nvPicPr>
          <p:cNvPr id="13" name="Picture 12">
            <a:extLst>
              <a:ext uri="{FF2B5EF4-FFF2-40B4-BE49-F238E27FC236}">
                <a16:creationId xmlns:a16="http://schemas.microsoft.com/office/drawing/2014/main" id="{6055519E-DFA8-BAE4-8413-97F9E7E05747}"/>
              </a:ext>
            </a:extLst>
          </p:cNvPr>
          <p:cNvPicPr>
            <a:picLocks noChangeAspect="1"/>
          </p:cNvPicPr>
          <p:nvPr/>
        </p:nvPicPr>
        <p:blipFill>
          <a:blip r:embed="rId3"/>
          <a:srcRect/>
          <a:stretch/>
        </p:blipFill>
        <p:spPr>
          <a:xfrm>
            <a:off x="443036" y="3522404"/>
            <a:ext cx="429768" cy="429768"/>
          </a:xfrm>
          <a:prstGeom prst="rect">
            <a:avLst/>
          </a:prstGeom>
        </p:spPr>
      </p:pic>
      <p:grpSp>
        <p:nvGrpSpPr>
          <p:cNvPr id="15" name="Group 14">
            <a:extLst>
              <a:ext uri="{FF2B5EF4-FFF2-40B4-BE49-F238E27FC236}">
                <a16:creationId xmlns:a16="http://schemas.microsoft.com/office/drawing/2014/main" id="{FA8F0891-59EA-2A3A-2F26-82E4F899DD46}"/>
              </a:ext>
            </a:extLst>
          </p:cNvPr>
          <p:cNvGrpSpPr/>
          <p:nvPr/>
        </p:nvGrpSpPr>
        <p:grpSpPr>
          <a:xfrm>
            <a:off x="448055" y="4130201"/>
            <a:ext cx="8229108" cy="1015663"/>
            <a:chOff x="448056" y="4424206"/>
            <a:chExt cx="8229108" cy="1015663"/>
          </a:xfrm>
        </p:grpSpPr>
        <p:sp>
          <p:nvSpPr>
            <p:cNvPr id="16" name="Content Placeholder 2">
              <a:extLst>
                <a:ext uri="{FF2B5EF4-FFF2-40B4-BE49-F238E27FC236}">
                  <a16:creationId xmlns:a16="http://schemas.microsoft.com/office/drawing/2014/main" id="{972697C1-9628-D3F6-5B4B-1CC6B861A525}"/>
                </a:ext>
              </a:extLst>
            </p:cNvPr>
            <p:cNvSpPr txBox="1">
              <a:spLocks/>
            </p:cNvSpPr>
            <p:nvPr/>
          </p:nvSpPr>
          <p:spPr>
            <a:xfrm>
              <a:off x="448056" y="4424206"/>
              <a:ext cx="8229108" cy="1015663"/>
            </a:xfrm>
            <a:prstGeom prst="rect">
              <a:avLst/>
            </a:prstGeom>
            <a:solidFill>
              <a:schemeClr val="bg2"/>
            </a:solidFill>
          </p:spPr>
          <p:txBody>
            <a:bodyPr vert="horz" wrap="square" lIns="182880" tIns="182880" rIns="91440" bIns="182880" rtlCol="0" anchor="ctr">
              <a:spAutoFit/>
            </a:bodyPr>
            <a:lstStyle>
              <a:lvl1pPr marL="92068" indent="-92068" algn="l" defTabSz="685750" rtl="0" eaLnBrk="1" latinLnBrk="0" hangingPunct="1">
                <a:lnSpc>
                  <a:spcPct val="100000"/>
                </a:lnSpc>
                <a:spcBef>
                  <a:spcPts val="300"/>
                </a:spcBef>
                <a:spcAft>
                  <a:spcPts val="600"/>
                </a:spcAft>
                <a:buClr>
                  <a:schemeClr val="accent1"/>
                </a:buClr>
                <a:buFont typeface="Arial" panose="020B0604020202020204" pitchFamily="34" charset="0"/>
                <a:buChar char="•"/>
                <a:tabLst/>
                <a:defRPr sz="1400" b="0" i="0" kern="1200">
                  <a:solidFill>
                    <a:srgbClr val="002677"/>
                  </a:solidFill>
                  <a:latin typeface="+mn-lt"/>
                  <a:ea typeface="+mn-ea"/>
                  <a:cs typeface="Arial" panose="020B0604020202020204" pitchFamily="34" charset="0"/>
                </a:defRPr>
              </a:lvl1pPr>
              <a:lvl2pPr marL="201598" indent="-82545" algn="l" defTabSz="685750" rtl="0" eaLnBrk="1" latinLnBrk="0" hangingPunct="1">
                <a:lnSpc>
                  <a:spcPct val="10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06364" indent="-88894" algn="l" defTabSz="685750" rtl="0" eaLnBrk="1" latinLnBrk="0" hangingPunct="1">
                <a:lnSpc>
                  <a:spcPct val="10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395258" indent="-80957" algn="l" defTabSz="685750" rtl="0" eaLnBrk="1" latinLnBrk="0" hangingPunct="1">
                <a:lnSpc>
                  <a:spcPct val="10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00026" indent="-88894" algn="l" defTabSz="685750" rtl="0" eaLnBrk="1" latinLnBrk="0" hangingPunct="1">
                <a:lnSpc>
                  <a:spcPct val="10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522288" indent="0">
                <a:lnSpc>
                  <a:spcPct val="100000"/>
                </a:lnSpc>
                <a:spcBef>
                  <a:spcPts val="600"/>
                </a:spcBef>
                <a:buNone/>
              </a:pPr>
              <a:r>
                <a:rPr lang="en-US" sz="1400" dirty="0"/>
                <a:t>When scheduling your appointment, make sure your vision and eyewear provider will bill the UnitedHealthcare medical plan before receiving routine vision services (routine eye exam and eyeglasses or contact lenses)</a:t>
              </a:r>
            </a:p>
          </p:txBody>
        </p:sp>
        <p:pic>
          <p:nvPicPr>
            <p:cNvPr id="17" name="Picture 16">
              <a:extLst>
                <a:ext uri="{FF2B5EF4-FFF2-40B4-BE49-F238E27FC236}">
                  <a16:creationId xmlns:a16="http://schemas.microsoft.com/office/drawing/2014/main" id="{B26154CD-5765-D61E-82C3-DBDFE6FB8FD6}"/>
                </a:ext>
              </a:extLst>
            </p:cNvPr>
            <p:cNvPicPr>
              <a:picLocks noChangeAspect="1"/>
            </p:cNvPicPr>
            <p:nvPr/>
          </p:nvPicPr>
          <p:blipFill>
            <a:blip r:embed="rId4"/>
            <a:srcRect/>
            <a:stretch/>
          </p:blipFill>
          <p:spPr>
            <a:xfrm>
              <a:off x="593900" y="4665784"/>
              <a:ext cx="429768" cy="429768"/>
            </a:xfrm>
            <a:prstGeom prst="rect">
              <a:avLst/>
            </a:prstGeom>
          </p:spPr>
        </p:pic>
      </p:grpSp>
    </p:spTree>
    <p:extLst>
      <p:ext uri="{BB962C8B-B14F-4D97-AF65-F5344CB8AC3E}">
        <p14:creationId xmlns:p14="http://schemas.microsoft.com/office/powerpoint/2010/main" val="203828636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vector graphics&#10;&#10;Description automatically generated">
            <a:extLst>
              <a:ext uri="{FF2B5EF4-FFF2-40B4-BE49-F238E27FC236}">
                <a16:creationId xmlns:a16="http://schemas.microsoft.com/office/drawing/2014/main" id="{004E75A5-A583-46A1-CC8C-FD591175928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46142" y="1247025"/>
            <a:ext cx="4261381" cy="3517300"/>
          </a:xfrm>
          <a:prstGeom prst="rect">
            <a:avLst/>
          </a:prstGeom>
        </p:spPr>
      </p:pic>
      <p:sp>
        <p:nvSpPr>
          <p:cNvPr id="3" name="Slide Number Placeholder 2">
            <a:extLst>
              <a:ext uri="{FF2B5EF4-FFF2-40B4-BE49-F238E27FC236}">
                <a16:creationId xmlns:a16="http://schemas.microsoft.com/office/drawing/2014/main" id="{31472D4E-1B71-468D-17EC-094BE8B59C8F}"/>
              </a:ext>
            </a:extLst>
          </p:cNvPr>
          <p:cNvSpPr>
            <a:spLocks noGrp="1"/>
          </p:cNvSpPr>
          <p:nvPr>
            <p:ph type="sldNum" sz="quarter" idx="12"/>
          </p:nvPr>
        </p:nvSpPr>
        <p:spPr/>
        <p:txBody>
          <a:bodyPr/>
          <a:lstStyle/>
          <a:p>
            <a:fld id="{90F9BDA0-AF0E-4BA8-B742-3B9C92A3E6FE}" type="slidenum">
              <a:rPr lang="en-US" smtClean="0"/>
              <a:t>15</a:t>
            </a:fld>
            <a:endParaRPr lang="en-US"/>
          </a:p>
        </p:txBody>
      </p:sp>
      <p:sp>
        <p:nvSpPr>
          <p:cNvPr id="5" name="Title 1">
            <a:extLst>
              <a:ext uri="{FF2B5EF4-FFF2-40B4-BE49-F238E27FC236}">
                <a16:creationId xmlns:a16="http://schemas.microsoft.com/office/drawing/2014/main" id="{FD3FA915-1BB9-6934-13F8-90015A471FCA}"/>
              </a:ext>
            </a:extLst>
          </p:cNvPr>
          <p:cNvSpPr txBox="1">
            <a:spLocks/>
          </p:cNvSpPr>
          <p:nvPr/>
        </p:nvSpPr>
        <p:spPr>
          <a:xfrm>
            <a:off x="374990" y="338237"/>
            <a:ext cx="8322099" cy="918840"/>
          </a:xfrm>
          <a:prstGeom prst="rect">
            <a:avLst/>
          </a:prstGeom>
        </p:spPr>
        <p:txBody>
          <a:bodyPr vert="horz" lIns="91440" tIns="45720" rIns="91440" bIns="45720" rtlCol="0" anchor="t" anchorCtr="0">
            <a:noAutofit/>
          </a:bodyPr>
          <a:lstStyle>
            <a:lvl1pPr algn="l" defTabSz="685750" rtl="0" eaLnBrk="1" latinLnBrk="0" hangingPunct="1">
              <a:lnSpc>
                <a:spcPct val="100000"/>
              </a:lnSpc>
              <a:spcBef>
                <a:spcPct val="0"/>
              </a:spcBef>
              <a:buNone/>
              <a:defRPr lang="en-US" sz="2800" b="1" i="0" kern="1200" spc="0" baseline="0">
                <a:solidFill>
                  <a:schemeClr val="accent1"/>
                </a:solidFill>
                <a:latin typeface="+mj-lt"/>
                <a:ea typeface="+mj-ea"/>
                <a:cs typeface="+mj-cs"/>
              </a:defRPr>
            </a:lvl1pPr>
          </a:lstStyle>
          <a:p>
            <a:r>
              <a:rPr lang="en-US" sz="1200">
                <a:latin typeface="+mn-lt"/>
              </a:rPr>
              <a:t>Part D</a:t>
            </a:r>
            <a:br>
              <a:rPr lang="en-US">
                <a:latin typeface="+mn-lt"/>
              </a:rPr>
            </a:br>
            <a:r>
              <a:rPr lang="en-US">
                <a:solidFill>
                  <a:srgbClr val="002677"/>
                </a:solidFill>
              </a:rPr>
              <a:t>Prescription drug coverage</a:t>
            </a:r>
            <a:endParaRPr lang="en-US"/>
          </a:p>
        </p:txBody>
      </p:sp>
      <p:sp>
        <p:nvSpPr>
          <p:cNvPr id="7" name="Title 1">
            <a:extLst>
              <a:ext uri="{FF2B5EF4-FFF2-40B4-BE49-F238E27FC236}">
                <a16:creationId xmlns:a16="http://schemas.microsoft.com/office/drawing/2014/main" id="{81F78CD2-9279-4529-DB5A-330012FFF22B}"/>
              </a:ext>
            </a:extLst>
          </p:cNvPr>
          <p:cNvSpPr txBox="1">
            <a:spLocks/>
          </p:cNvSpPr>
          <p:nvPr/>
        </p:nvSpPr>
        <p:spPr>
          <a:xfrm>
            <a:off x="195612" y="178401"/>
            <a:ext cx="401847" cy="886180"/>
          </a:xfrm>
          <a:prstGeom prst="rect">
            <a:avLst/>
          </a:prstGeom>
        </p:spPr>
        <p:txBody>
          <a:bodyPr vert="horz" lIns="91440" tIns="45720" rIns="91440" bIns="45720" rtlCol="0" anchor="t" anchorCtr="0">
            <a:noAutofit/>
          </a:bodyPr>
          <a:lstStyle>
            <a:lvl1pPr algn="l" defTabSz="685750" rtl="0" eaLnBrk="1" latinLnBrk="0" hangingPunct="1">
              <a:lnSpc>
                <a:spcPct val="100000"/>
              </a:lnSpc>
              <a:spcBef>
                <a:spcPct val="0"/>
              </a:spcBef>
              <a:buNone/>
              <a:defRPr lang="en-US" sz="2800" b="1" i="0" kern="1200" spc="0" baseline="0">
                <a:solidFill>
                  <a:schemeClr val="accent1"/>
                </a:solidFill>
                <a:latin typeface="+mj-lt"/>
                <a:ea typeface="+mj-ea"/>
                <a:cs typeface="+mj-cs"/>
              </a:defRPr>
            </a:lvl1pPr>
          </a:lstStyle>
          <a:p>
            <a:endParaRPr lang="en-US" b="0" dirty="0">
              <a:latin typeface="+mn-lt"/>
            </a:endParaRPr>
          </a:p>
        </p:txBody>
      </p:sp>
      <p:sp>
        <p:nvSpPr>
          <p:cNvPr id="10" name="Content Placeholder 2">
            <a:extLst>
              <a:ext uri="{FF2B5EF4-FFF2-40B4-BE49-F238E27FC236}">
                <a16:creationId xmlns:a16="http://schemas.microsoft.com/office/drawing/2014/main" id="{2CD27E1C-2A55-5D7C-F1E3-6F017A431002}"/>
              </a:ext>
            </a:extLst>
          </p:cNvPr>
          <p:cNvSpPr txBox="1">
            <a:spLocks/>
          </p:cNvSpPr>
          <p:nvPr/>
        </p:nvSpPr>
        <p:spPr>
          <a:xfrm>
            <a:off x="1051559" y="2022879"/>
            <a:ext cx="4261381" cy="2061260"/>
          </a:xfrm>
          <a:prstGeom prst="rect">
            <a:avLst/>
          </a:prstGeom>
        </p:spPr>
        <p:txBody>
          <a:bodyPr/>
          <a:lstStyle>
            <a:lvl1pPr marL="117466" indent="-117466" algn="l" defTabSz="685750" rtl="0" eaLnBrk="1" latinLnBrk="0" hangingPunct="1">
              <a:lnSpc>
                <a:spcPct val="90000"/>
              </a:lnSpc>
              <a:spcBef>
                <a:spcPts val="300"/>
              </a:spcBef>
              <a:spcAft>
                <a:spcPts val="6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nSpc>
                <a:spcPct val="100000"/>
              </a:lnSpc>
              <a:spcAft>
                <a:spcPts val="1200"/>
              </a:spcAft>
              <a:buNone/>
            </a:pPr>
            <a:r>
              <a:rPr lang="en-US" dirty="0"/>
              <a:t>UnitedHealthcare has thousands of national, regional, local chain and independent neighborhood pharmacies in our network</a:t>
            </a:r>
          </a:p>
          <a:p>
            <a:pPr marL="0" indent="0">
              <a:lnSpc>
                <a:spcPct val="100000"/>
              </a:lnSpc>
              <a:spcAft>
                <a:spcPts val="1200"/>
              </a:spcAft>
              <a:buNone/>
            </a:pPr>
            <a:r>
              <a:rPr lang="en-US" dirty="0"/>
              <a:t>Thousands of covered brand-name and generic prescription drugs</a:t>
            </a:r>
          </a:p>
          <a:p>
            <a:pPr marL="0" indent="0">
              <a:lnSpc>
                <a:spcPct val="100000"/>
              </a:lnSpc>
              <a:spcAft>
                <a:spcPts val="1200"/>
              </a:spcAft>
              <a:buNone/>
            </a:pPr>
            <a:r>
              <a:rPr lang="en-US" dirty="0"/>
              <a:t>Bonus drug coverage in addition to Medicare Part D drug coverage</a:t>
            </a:r>
          </a:p>
        </p:txBody>
      </p:sp>
      <p:pic>
        <p:nvPicPr>
          <p:cNvPr id="12" name="Picture 11" descr="Icon&#10;&#10;Description automatically generated">
            <a:extLst>
              <a:ext uri="{FF2B5EF4-FFF2-40B4-BE49-F238E27FC236}">
                <a16:creationId xmlns:a16="http://schemas.microsoft.com/office/drawing/2014/main" id="{FC8F5DB7-6D26-274A-9E8E-2C8DE8BE6B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3274" y="1923518"/>
            <a:ext cx="609600" cy="609600"/>
          </a:xfrm>
          <a:prstGeom prst="rect">
            <a:avLst/>
          </a:prstGeom>
        </p:spPr>
      </p:pic>
      <p:pic>
        <p:nvPicPr>
          <p:cNvPr id="13" name="Picture 12" descr="Icon&#10;&#10;Description automatically generated">
            <a:extLst>
              <a:ext uri="{FF2B5EF4-FFF2-40B4-BE49-F238E27FC236}">
                <a16:creationId xmlns:a16="http://schemas.microsoft.com/office/drawing/2014/main" id="{5796AEC4-5350-4550-169A-24D8AB5AF92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3274" y="2754871"/>
            <a:ext cx="609600" cy="609600"/>
          </a:xfrm>
          <a:prstGeom prst="rect">
            <a:avLst/>
          </a:prstGeom>
        </p:spPr>
      </p:pic>
      <p:pic>
        <p:nvPicPr>
          <p:cNvPr id="14" name="Picture 13" descr="Icon&#10;&#10;Description automatically generated">
            <a:extLst>
              <a:ext uri="{FF2B5EF4-FFF2-40B4-BE49-F238E27FC236}">
                <a16:creationId xmlns:a16="http://schemas.microsoft.com/office/drawing/2014/main" id="{AC094806-3667-8E85-97ED-FD779D7525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3274" y="3371731"/>
            <a:ext cx="609600" cy="609600"/>
          </a:xfrm>
          <a:prstGeom prst="rect">
            <a:avLst/>
          </a:prstGeom>
        </p:spPr>
      </p:pic>
      <p:pic>
        <p:nvPicPr>
          <p:cNvPr id="15" name="Graphic 48">
            <a:extLst>
              <a:ext uri="{FF2B5EF4-FFF2-40B4-BE49-F238E27FC236}">
                <a16:creationId xmlns:a16="http://schemas.microsoft.com/office/drawing/2014/main" id="{AF567905-96D5-6165-BF79-197F63CD04E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05668" y="4185967"/>
            <a:ext cx="414694" cy="414694"/>
          </a:xfrm>
          <a:prstGeom prst="rect">
            <a:avLst/>
          </a:prstGeom>
        </p:spPr>
      </p:pic>
      <p:sp>
        <p:nvSpPr>
          <p:cNvPr id="16" name="TextBox 15">
            <a:extLst>
              <a:ext uri="{FF2B5EF4-FFF2-40B4-BE49-F238E27FC236}">
                <a16:creationId xmlns:a16="http://schemas.microsoft.com/office/drawing/2014/main" id="{C3871084-9D43-D461-770E-40E3366A09FF}"/>
              </a:ext>
            </a:extLst>
          </p:cNvPr>
          <p:cNvSpPr txBox="1"/>
          <p:nvPr/>
        </p:nvSpPr>
        <p:spPr>
          <a:xfrm>
            <a:off x="813687" y="4205403"/>
            <a:ext cx="4969046" cy="646331"/>
          </a:xfrm>
          <a:prstGeom prst="rect">
            <a:avLst/>
          </a:prstGeom>
          <a:noFill/>
        </p:spPr>
        <p:txBody>
          <a:bodyPr wrap="square">
            <a:spAutoFit/>
          </a:bodyPr>
          <a:lstStyle/>
          <a:p>
            <a:pPr marL="7938" lvl="2"/>
            <a:r>
              <a:rPr lang="en-US" sz="1200" b="1" dirty="0"/>
              <a:t>Call Customer Service at 1-844-665-5564, TTY 711, 8 a.m. - 8 p.m. local time, Monday – Friday to see if your prescription drugs are covered</a:t>
            </a:r>
          </a:p>
        </p:txBody>
      </p:sp>
    </p:spTree>
    <p:extLst>
      <p:ext uri="{BB962C8B-B14F-4D97-AF65-F5344CB8AC3E}">
        <p14:creationId xmlns:p14="http://schemas.microsoft.com/office/powerpoint/2010/main" val="366191818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CE861-B5D3-80B4-2245-9D34AEDC2485}"/>
              </a:ext>
            </a:extLst>
          </p:cNvPr>
          <p:cNvSpPr>
            <a:spLocks noGrp="1"/>
          </p:cNvSpPr>
          <p:nvPr>
            <p:ph type="title"/>
          </p:nvPr>
        </p:nvSpPr>
        <p:spPr/>
        <p:txBody>
          <a:bodyPr/>
          <a:lstStyle/>
          <a:p>
            <a:r>
              <a:rPr lang="en-US" dirty="0"/>
              <a:t>Full coverage in the gap</a:t>
            </a:r>
          </a:p>
        </p:txBody>
      </p:sp>
      <p:sp>
        <p:nvSpPr>
          <p:cNvPr id="3" name="Slide Number Placeholder 2">
            <a:extLst>
              <a:ext uri="{FF2B5EF4-FFF2-40B4-BE49-F238E27FC236}">
                <a16:creationId xmlns:a16="http://schemas.microsoft.com/office/drawing/2014/main" id="{40AE367D-9BD5-0FF7-4ED3-0376C01FE22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16</a:t>
            </a:fld>
            <a:endParaRPr lang="en-US" dirty="0"/>
          </a:p>
        </p:txBody>
      </p:sp>
      <p:sp>
        <p:nvSpPr>
          <p:cNvPr id="5" name="Text Placeholder 4">
            <a:extLst>
              <a:ext uri="{FF2B5EF4-FFF2-40B4-BE49-F238E27FC236}">
                <a16:creationId xmlns:a16="http://schemas.microsoft.com/office/drawing/2014/main" id="{B3CD832B-8279-9162-9158-CE9D62F1EC21}"/>
              </a:ext>
            </a:extLst>
          </p:cNvPr>
          <p:cNvSpPr>
            <a:spLocks noGrp="1"/>
          </p:cNvSpPr>
          <p:nvPr>
            <p:ph type="body" sz="quarter" idx="21"/>
          </p:nvPr>
        </p:nvSpPr>
        <p:spPr>
          <a:xfrm>
            <a:off x="883583" y="2536138"/>
            <a:ext cx="2197432" cy="1658837"/>
          </a:xfrm>
        </p:spPr>
        <p:txBody>
          <a:bodyPr/>
          <a:lstStyle/>
          <a:p>
            <a:pPr marL="0" indent="0">
              <a:spcBef>
                <a:spcPts val="900"/>
              </a:spcBef>
              <a:buNone/>
            </a:pPr>
            <a:r>
              <a:rPr lang="en-US" dirty="0"/>
              <a:t>In this drug payment stage, you pay a copay or coinsurance (percentage </a:t>
            </a:r>
            <a:br>
              <a:rPr lang="en-US" dirty="0"/>
            </a:br>
            <a:r>
              <a:rPr lang="en-US" dirty="0"/>
              <a:t>of a drug’s total cost) and </a:t>
            </a:r>
            <a:br>
              <a:rPr lang="en-US" dirty="0"/>
            </a:br>
            <a:r>
              <a:rPr lang="en-US" dirty="0"/>
              <a:t>the plan pays the rest.</a:t>
            </a:r>
          </a:p>
          <a:p>
            <a:pPr marL="0" indent="0">
              <a:spcBef>
                <a:spcPts val="900"/>
              </a:spcBef>
              <a:buNone/>
            </a:pPr>
            <a:r>
              <a:rPr lang="en-US" b="1" dirty="0"/>
              <a:t>You stay in this stage until your total drug costs reach $5,030.</a:t>
            </a:r>
          </a:p>
        </p:txBody>
      </p:sp>
      <p:grpSp>
        <p:nvGrpSpPr>
          <p:cNvPr id="13" name="Group 12">
            <a:extLst>
              <a:ext uri="{FF2B5EF4-FFF2-40B4-BE49-F238E27FC236}">
                <a16:creationId xmlns:a16="http://schemas.microsoft.com/office/drawing/2014/main" id="{89065DB2-2CA6-CCE3-8FE5-6227332D4CFC}"/>
              </a:ext>
            </a:extLst>
          </p:cNvPr>
          <p:cNvGrpSpPr>
            <a:grpSpLocks noChangeAspect="1"/>
          </p:cNvGrpSpPr>
          <p:nvPr/>
        </p:nvGrpSpPr>
        <p:grpSpPr>
          <a:xfrm>
            <a:off x="448056" y="1791958"/>
            <a:ext cx="8228110" cy="457200"/>
            <a:chOff x="448056" y="2009823"/>
            <a:chExt cx="9873728" cy="548640"/>
          </a:xfrm>
          <a:solidFill>
            <a:schemeClr val="tx1"/>
          </a:solidFill>
        </p:grpSpPr>
        <p:sp>
          <p:nvSpPr>
            <p:cNvPr id="9" name="Rectangle 8">
              <a:extLst>
                <a:ext uri="{FF2B5EF4-FFF2-40B4-BE49-F238E27FC236}">
                  <a16:creationId xmlns:a16="http://schemas.microsoft.com/office/drawing/2014/main" id="{43F27063-56F7-16ED-7AAF-347B4D882BFF}"/>
                </a:ext>
              </a:extLst>
            </p:cNvPr>
            <p:cNvSpPr/>
            <p:nvPr/>
          </p:nvSpPr>
          <p:spPr>
            <a:xfrm>
              <a:off x="722377" y="2009823"/>
              <a:ext cx="9325086" cy="5486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08B55DC5-3328-EE4F-39BD-60B40A3BB396}"/>
                </a:ext>
              </a:extLst>
            </p:cNvPr>
            <p:cNvSpPr>
              <a:spLocks noChangeAspect="1"/>
            </p:cNvSpPr>
            <p:nvPr/>
          </p:nvSpPr>
          <p:spPr>
            <a:xfrm>
              <a:off x="448056" y="2009823"/>
              <a:ext cx="548640" cy="548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24CCA8C2-3F04-AF31-0062-33669172B7DC}"/>
                </a:ext>
              </a:extLst>
            </p:cNvPr>
            <p:cNvSpPr>
              <a:spLocks noChangeAspect="1"/>
            </p:cNvSpPr>
            <p:nvPr/>
          </p:nvSpPr>
          <p:spPr>
            <a:xfrm>
              <a:off x="9773144" y="2009823"/>
              <a:ext cx="548640" cy="548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8" name="Straight Connector 17">
            <a:extLst>
              <a:ext uri="{FF2B5EF4-FFF2-40B4-BE49-F238E27FC236}">
                <a16:creationId xmlns:a16="http://schemas.microsoft.com/office/drawing/2014/main" id="{F1FAAB0D-53AA-6AB4-303F-59A926B1B321}"/>
              </a:ext>
            </a:extLst>
          </p:cNvPr>
          <p:cNvCxnSpPr>
            <a:cxnSpLocks/>
          </p:cNvCxnSpPr>
          <p:nvPr/>
        </p:nvCxnSpPr>
        <p:spPr>
          <a:xfrm rot="1440000">
            <a:off x="3216582" y="1630471"/>
            <a:ext cx="0" cy="86868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7AC81A8-E68B-6738-A1BC-017C9E74E736}"/>
              </a:ext>
            </a:extLst>
          </p:cNvPr>
          <p:cNvCxnSpPr>
            <a:cxnSpLocks/>
          </p:cNvCxnSpPr>
          <p:nvPr/>
        </p:nvCxnSpPr>
        <p:spPr>
          <a:xfrm rot="1440000">
            <a:off x="5776701" y="1630471"/>
            <a:ext cx="0" cy="86868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 Placeholder 5">
            <a:extLst>
              <a:ext uri="{FF2B5EF4-FFF2-40B4-BE49-F238E27FC236}">
                <a16:creationId xmlns:a16="http://schemas.microsoft.com/office/drawing/2014/main" id="{F049E31A-0D72-08E6-D6F3-9BB2B261708B}"/>
              </a:ext>
            </a:extLst>
          </p:cNvPr>
          <p:cNvSpPr txBox="1">
            <a:spLocks/>
          </p:cNvSpPr>
          <p:nvPr/>
        </p:nvSpPr>
        <p:spPr>
          <a:xfrm>
            <a:off x="448056" y="1348402"/>
            <a:ext cx="2197433" cy="380953"/>
          </a:xfrm>
          <a:prstGeom prst="rect">
            <a:avLst/>
          </a:prstGeom>
        </p:spPr>
        <p:txBody>
          <a:bodyPr vert="horz" lIns="91440" tIns="45720" rIns="91440" bIns="45720" rtlCol="0">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1400" b="1" i="0" kern="1200">
                <a:solidFill>
                  <a:schemeClr val="accent1"/>
                </a:solidFill>
                <a:latin typeface="Arial" panose="020B0604020202020204" pitchFamily="34" charset="0"/>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r>
              <a:rPr lang="en-US" dirty="0"/>
              <a:t>Drug payment stages:</a:t>
            </a:r>
          </a:p>
        </p:txBody>
      </p:sp>
      <p:sp>
        <p:nvSpPr>
          <p:cNvPr id="25" name="Text Placeholder 4">
            <a:extLst>
              <a:ext uri="{FF2B5EF4-FFF2-40B4-BE49-F238E27FC236}">
                <a16:creationId xmlns:a16="http://schemas.microsoft.com/office/drawing/2014/main" id="{29FD7C2A-19D4-8626-81E2-ED1141B875F1}"/>
              </a:ext>
            </a:extLst>
          </p:cNvPr>
          <p:cNvSpPr txBox="1">
            <a:spLocks/>
          </p:cNvSpPr>
          <p:nvPr/>
        </p:nvSpPr>
        <p:spPr>
          <a:xfrm>
            <a:off x="3417446" y="2536138"/>
            <a:ext cx="2197432" cy="1658837"/>
          </a:xfrm>
          <a:prstGeom prst="rect">
            <a:avLst/>
          </a:prstGeom>
        </p:spPr>
        <p:txBody>
          <a:bodyPr vert="horz" lIns="91440" tIns="45720" rIns="91440" bIns="45720" rtlCol="0">
            <a:noAutofit/>
          </a:bodyPr>
          <a:lstStyle>
            <a:lvl1pPr marL="88894" marR="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1pPr>
            <a:lvl2pPr marL="120641" indent="0" algn="l" defTabSz="685750" rtl="0" eaLnBrk="1" latinLnBrk="0" hangingPunct="1">
              <a:lnSpc>
                <a:spcPct val="90000"/>
              </a:lnSpc>
              <a:spcBef>
                <a:spcPts val="0"/>
              </a:spcBef>
              <a:spcAft>
                <a:spcPts val="600"/>
              </a:spcAft>
              <a:buClr>
                <a:schemeClr val="accent1"/>
              </a:buClr>
              <a:buFont typeface="System Font Regular"/>
              <a:buNone/>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spcBef>
                <a:spcPts val="900"/>
              </a:spcBef>
              <a:buFont typeface="Arial" panose="020B0604020202020204" pitchFamily="34" charset="0"/>
              <a:buNone/>
            </a:pPr>
            <a:r>
              <a:rPr lang="en-US" dirty="0"/>
              <a:t>Your plan provides additional coverage through the gap, and you continue to pay the same copay or coinsurance as you did in the initial coverage stage.</a:t>
            </a:r>
          </a:p>
          <a:p>
            <a:pPr marL="0" indent="0">
              <a:spcBef>
                <a:spcPts val="900"/>
              </a:spcBef>
              <a:buNone/>
            </a:pPr>
            <a:r>
              <a:rPr lang="en-US" b="1" dirty="0"/>
              <a:t>You stay in this stage until your out-of-pocket costs reach $8,000.</a:t>
            </a:r>
          </a:p>
        </p:txBody>
      </p:sp>
      <p:sp>
        <p:nvSpPr>
          <p:cNvPr id="29" name="Text Placeholder 4">
            <a:extLst>
              <a:ext uri="{FF2B5EF4-FFF2-40B4-BE49-F238E27FC236}">
                <a16:creationId xmlns:a16="http://schemas.microsoft.com/office/drawing/2014/main" id="{C0E86254-9595-7440-E7C4-F73C9B4CAE9A}"/>
              </a:ext>
            </a:extLst>
          </p:cNvPr>
          <p:cNvSpPr txBox="1">
            <a:spLocks/>
          </p:cNvSpPr>
          <p:nvPr/>
        </p:nvSpPr>
        <p:spPr>
          <a:xfrm>
            <a:off x="5951308" y="2536138"/>
            <a:ext cx="2197431" cy="1658837"/>
          </a:xfrm>
          <a:prstGeom prst="rect">
            <a:avLst/>
          </a:prstGeom>
        </p:spPr>
        <p:txBody>
          <a:bodyPr vert="horz" lIns="91440" tIns="45720" rIns="91440" bIns="45720" rtlCol="0">
            <a:noAutofit/>
          </a:bodyPr>
          <a:lstStyle>
            <a:lvl1pPr marL="88894" marR="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1pPr>
            <a:lvl2pPr marL="120641" indent="0" algn="l" defTabSz="685750" rtl="0" eaLnBrk="1" latinLnBrk="0" hangingPunct="1">
              <a:lnSpc>
                <a:spcPct val="90000"/>
              </a:lnSpc>
              <a:spcBef>
                <a:spcPts val="0"/>
              </a:spcBef>
              <a:spcAft>
                <a:spcPts val="600"/>
              </a:spcAft>
              <a:buClr>
                <a:schemeClr val="accent1"/>
              </a:buClr>
              <a:buFont typeface="System Font Regular"/>
              <a:buNone/>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spcBef>
                <a:spcPts val="900"/>
              </a:spcBef>
              <a:buNone/>
            </a:pPr>
            <a:r>
              <a:rPr lang="en-US" dirty="0"/>
              <a:t>After your out-of-pocket costs </a:t>
            </a:r>
            <a:br>
              <a:rPr lang="en-US" dirty="0"/>
            </a:br>
            <a:r>
              <a:rPr lang="en-US" dirty="0"/>
              <a:t>reach $8,000, you pay $0.</a:t>
            </a:r>
          </a:p>
          <a:p>
            <a:pPr marL="0" lvl="0" indent="0" defTabSz="457200" fontAlgn="base">
              <a:spcBef>
                <a:spcPts val="900"/>
              </a:spcBef>
              <a:buNone/>
              <a:defRPr/>
            </a:pPr>
            <a:r>
              <a:rPr lang="en-US" b="1" dirty="0"/>
              <a:t>You stay in this stage for the rest of the plan year.</a:t>
            </a:r>
            <a:endParaRPr lang="en-US" b="1" dirty="0">
              <a:cs typeface="Arial" charset="0"/>
            </a:endParaRPr>
          </a:p>
        </p:txBody>
      </p:sp>
      <p:sp>
        <p:nvSpPr>
          <p:cNvPr id="34" name="Text Placeholder 5">
            <a:extLst>
              <a:ext uri="{FF2B5EF4-FFF2-40B4-BE49-F238E27FC236}">
                <a16:creationId xmlns:a16="http://schemas.microsoft.com/office/drawing/2014/main" id="{8B231E5B-05D0-934E-4978-0834B1F26F17}"/>
              </a:ext>
            </a:extLst>
          </p:cNvPr>
          <p:cNvSpPr txBox="1">
            <a:spLocks/>
          </p:cNvSpPr>
          <p:nvPr/>
        </p:nvSpPr>
        <p:spPr>
          <a:xfrm>
            <a:off x="883583" y="1786298"/>
            <a:ext cx="2197433" cy="452586"/>
          </a:xfrm>
          <a:prstGeom prst="rect">
            <a:avLst/>
          </a:prstGeom>
        </p:spPr>
        <p:txBody>
          <a:bodyPr vert="horz" lIns="91440" tIns="45720" rIns="91440" bIns="45720" rtlCol="0" anchor="ctr">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1400" b="1" i="0" kern="1200">
                <a:solidFill>
                  <a:schemeClr val="accent1"/>
                </a:solidFill>
                <a:latin typeface="Arial" panose="020B0604020202020204" pitchFamily="34" charset="0"/>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r>
              <a:rPr lang="en-US" dirty="0">
                <a:solidFill>
                  <a:schemeClr val="bg1"/>
                </a:solidFill>
              </a:rPr>
              <a:t>Initial coverage</a:t>
            </a:r>
          </a:p>
        </p:txBody>
      </p:sp>
      <p:sp>
        <p:nvSpPr>
          <p:cNvPr id="35" name="Text Placeholder 5">
            <a:extLst>
              <a:ext uri="{FF2B5EF4-FFF2-40B4-BE49-F238E27FC236}">
                <a16:creationId xmlns:a16="http://schemas.microsoft.com/office/drawing/2014/main" id="{CB6BEFBD-3256-D281-099E-0EEC9E64F29D}"/>
              </a:ext>
            </a:extLst>
          </p:cNvPr>
          <p:cNvSpPr txBox="1">
            <a:spLocks/>
          </p:cNvSpPr>
          <p:nvPr/>
        </p:nvSpPr>
        <p:spPr>
          <a:xfrm>
            <a:off x="3417445" y="1786298"/>
            <a:ext cx="2197433" cy="452586"/>
          </a:xfrm>
          <a:prstGeom prst="rect">
            <a:avLst/>
          </a:prstGeom>
        </p:spPr>
        <p:txBody>
          <a:bodyPr vert="horz" lIns="91440" tIns="45720" rIns="91440" bIns="45720" rtlCol="0" anchor="ctr">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1400" b="1" i="0" kern="1200">
                <a:solidFill>
                  <a:schemeClr val="accent1"/>
                </a:solidFill>
                <a:latin typeface="Arial" panose="020B0604020202020204" pitchFamily="34" charset="0"/>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marR="0" algn="l" defTabSz="457200" rtl="0" eaLnBrk="1" latinLnBrk="0" hangingPunct="1">
              <a:spcBef>
                <a:spcPts val="600"/>
              </a:spcBef>
            </a:pPr>
            <a:r>
              <a:rPr lang="en-US" sz="1400" b="1" kern="1200" dirty="0">
                <a:solidFill>
                  <a:schemeClr val="bg1"/>
                </a:solidFill>
                <a:effectLst/>
                <a:latin typeface="+mn-lt"/>
                <a:ea typeface="Calibri"/>
                <a:cs typeface="Times New Roman"/>
              </a:rPr>
              <a:t>Coverage gap</a:t>
            </a:r>
          </a:p>
        </p:txBody>
      </p:sp>
      <p:sp>
        <p:nvSpPr>
          <p:cNvPr id="36" name="Text Placeholder 5">
            <a:extLst>
              <a:ext uri="{FF2B5EF4-FFF2-40B4-BE49-F238E27FC236}">
                <a16:creationId xmlns:a16="http://schemas.microsoft.com/office/drawing/2014/main" id="{09106BD5-ED7D-A72F-38BF-3AF59601BE91}"/>
              </a:ext>
            </a:extLst>
          </p:cNvPr>
          <p:cNvSpPr txBox="1">
            <a:spLocks/>
          </p:cNvSpPr>
          <p:nvPr/>
        </p:nvSpPr>
        <p:spPr>
          <a:xfrm>
            <a:off x="5951308" y="1786298"/>
            <a:ext cx="2197433" cy="452586"/>
          </a:xfrm>
          <a:prstGeom prst="rect">
            <a:avLst/>
          </a:prstGeom>
        </p:spPr>
        <p:txBody>
          <a:bodyPr vert="horz" lIns="91440" tIns="45720" rIns="91440" bIns="45720" rtlCol="0" anchor="ctr">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1400" b="1" i="0" kern="1200">
                <a:solidFill>
                  <a:schemeClr val="accent1"/>
                </a:solidFill>
                <a:latin typeface="Arial" panose="020B0604020202020204" pitchFamily="34" charset="0"/>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r>
              <a:rPr lang="en-US" dirty="0">
                <a:solidFill>
                  <a:schemeClr val="bg1"/>
                </a:solidFill>
              </a:rPr>
              <a:t>Catastrophic coverage</a:t>
            </a:r>
          </a:p>
        </p:txBody>
      </p:sp>
    </p:spTree>
    <p:extLst>
      <p:ext uri="{BB962C8B-B14F-4D97-AF65-F5344CB8AC3E}">
        <p14:creationId xmlns:p14="http://schemas.microsoft.com/office/powerpoint/2010/main" val="2234059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3F46148-A77F-478D-A270-86909309832C}"/>
              </a:ext>
            </a:extLst>
          </p:cNvPr>
          <p:cNvSpPr>
            <a:spLocks noGrp="1"/>
          </p:cNvSpPr>
          <p:nvPr>
            <p:ph type="title"/>
          </p:nvPr>
        </p:nvSpPr>
        <p:spPr>
          <a:xfrm>
            <a:off x="371801" y="660288"/>
            <a:ext cx="8323312" cy="743571"/>
          </a:xfrm>
        </p:spPr>
        <p:txBody>
          <a:bodyPr/>
          <a:lstStyle/>
          <a:p>
            <a:r>
              <a:rPr lang="en-US" dirty="0"/>
              <a:t>Part D (prescription drug) plan</a:t>
            </a:r>
          </a:p>
        </p:txBody>
      </p:sp>
      <p:sp>
        <p:nvSpPr>
          <p:cNvPr id="4" name="Slide Number Placeholder 3">
            <a:extLst>
              <a:ext uri="{FF2B5EF4-FFF2-40B4-BE49-F238E27FC236}">
                <a16:creationId xmlns:a16="http://schemas.microsoft.com/office/drawing/2014/main" id="{24DCF37E-9F09-2D5A-3666-D7A85CA0000D}"/>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17</a:t>
            </a:fld>
            <a:endParaRPr lang="en-US" dirty="0"/>
          </a:p>
        </p:txBody>
      </p:sp>
      <p:graphicFrame>
        <p:nvGraphicFramePr>
          <p:cNvPr id="18" name="Table Placeholder 5">
            <a:extLst>
              <a:ext uri="{FF2B5EF4-FFF2-40B4-BE49-F238E27FC236}">
                <a16:creationId xmlns:a16="http://schemas.microsoft.com/office/drawing/2014/main" id="{399FD974-1243-4162-AF7B-D38A97E940B0}"/>
              </a:ext>
            </a:extLst>
          </p:cNvPr>
          <p:cNvGraphicFramePr>
            <a:graphicFrameLocks/>
          </p:cNvGraphicFramePr>
          <p:nvPr>
            <p:extLst>
              <p:ext uri="{D42A27DB-BD31-4B8C-83A1-F6EECF244321}">
                <p14:modId xmlns:p14="http://schemas.microsoft.com/office/powerpoint/2010/main" val="108782850"/>
              </p:ext>
            </p:extLst>
          </p:nvPr>
        </p:nvGraphicFramePr>
        <p:xfrm>
          <a:off x="457200" y="1332223"/>
          <a:ext cx="8229600" cy="3325368"/>
        </p:xfrm>
        <a:graphic>
          <a:graphicData uri="http://schemas.openxmlformats.org/drawingml/2006/table">
            <a:tbl>
              <a:tblPr firstRow="1" bandRow="1">
                <a:solidFill>
                  <a:schemeClr val="accent3"/>
                </a:solidFill>
                <a:tableStyleId>{8EC20E35-A176-4012-BC5E-935CFFF8708E}</a:tableStyleId>
              </a:tblPr>
              <a:tblGrid>
                <a:gridCol w="475488">
                  <a:extLst>
                    <a:ext uri="{9D8B030D-6E8A-4147-A177-3AD203B41FA5}">
                      <a16:colId xmlns:a16="http://schemas.microsoft.com/office/drawing/2014/main" val="3182325754"/>
                    </a:ext>
                  </a:extLst>
                </a:gridCol>
                <a:gridCol w="4343400">
                  <a:extLst>
                    <a:ext uri="{9D8B030D-6E8A-4147-A177-3AD203B41FA5}">
                      <a16:colId xmlns:a16="http://schemas.microsoft.com/office/drawing/2014/main" val="1083103003"/>
                    </a:ext>
                  </a:extLst>
                </a:gridCol>
                <a:gridCol w="1627632">
                  <a:extLst>
                    <a:ext uri="{9D8B030D-6E8A-4147-A177-3AD203B41FA5}">
                      <a16:colId xmlns:a16="http://schemas.microsoft.com/office/drawing/2014/main" val="1578992995"/>
                    </a:ext>
                  </a:extLst>
                </a:gridCol>
                <a:gridCol w="1783080">
                  <a:extLst>
                    <a:ext uri="{9D8B030D-6E8A-4147-A177-3AD203B41FA5}">
                      <a16:colId xmlns:a16="http://schemas.microsoft.com/office/drawing/2014/main" val="43797833"/>
                    </a:ext>
                  </a:extLst>
                </a:gridCol>
              </a:tblGrid>
              <a:tr h="457200">
                <a:tc>
                  <a:txBody>
                    <a:bodyPr/>
                    <a:lstStyle/>
                    <a:p>
                      <a:pPr marL="9525" marR="0" indent="0" algn="l" defTabSz="457200" rtl="0" eaLnBrk="1" latinLnBrk="0" hangingPunct="1">
                        <a:lnSpc>
                          <a:spcPct val="100000"/>
                        </a:lnSpc>
                        <a:spcBef>
                          <a:spcPts val="0"/>
                        </a:spcBef>
                        <a:spcAft>
                          <a:spcPts val="0"/>
                        </a:spcAft>
                        <a:tabLst/>
                      </a:pPr>
                      <a:r>
                        <a:rPr lang="en-US" sz="1200" b="1" i="0" dirty="0">
                          <a:solidFill>
                            <a:schemeClr val="bg1"/>
                          </a:solidFill>
                          <a:latin typeface="+mn-lt"/>
                          <a:cs typeface="Arial" panose="020B0604020202020204" pitchFamily="34" charset="0"/>
                        </a:rPr>
                        <a:t>Tier</a:t>
                      </a:r>
                      <a:endParaRPr lang="en-US" sz="1200" b="1" kern="1200" dirty="0">
                        <a:solidFill>
                          <a:schemeClr val="bg1"/>
                        </a:solidFill>
                        <a:effectLst/>
                        <a:latin typeface="+mn-lt"/>
                        <a:ea typeface="Calibri"/>
                        <a:cs typeface="Times New Roman"/>
                      </a:endParaRPr>
                    </a:p>
                  </a:txBody>
                  <a:tcPr marT="27432" marB="27432" anchor="ctr">
                    <a:lnR w="28575" cap="flat" cmpd="sng" algn="ctr">
                      <a:solidFill>
                        <a:schemeClr val="bg1"/>
                      </a:solidFill>
                      <a:prstDash val="solid"/>
                      <a:round/>
                      <a:headEnd type="none" w="med" len="med"/>
                      <a:tailEnd type="none" w="med" len="med"/>
                    </a:lnR>
                    <a:lnT w="25400" cmpd="sng">
                      <a:noFill/>
                    </a:lnT>
                    <a:lnB w="12700" cap="flat" cmpd="sng" algn="ctr">
                      <a:noFill/>
                      <a:prstDash val="solid"/>
                      <a:round/>
                      <a:headEnd type="none" w="med" len="med"/>
                      <a:tailEnd type="none" w="med" len="med"/>
                    </a:lnB>
                    <a:solidFill>
                      <a:srgbClr val="002677"/>
                    </a:solidFill>
                  </a:tcPr>
                </a:tc>
                <a:tc>
                  <a:txBody>
                    <a:bodyPr/>
                    <a:lstStyle/>
                    <a:p>
                      <a:pPr marL="9525" marR="0" lvl="0" indent="0" algn="l" defTabSz="914400" rtl="0" eaLnBrk="1" fontAlgn="auto" latinLnBrk="0" hangingPunct="1">
                        <a:lnSpc>
                          <a:spcPct val="100000"/>
                        </a:lnSpc>
                        <a:spcBef>
                          <a:spcPts val="0"/>
                        </a:spcBef>
                        <a:spcAft>
                          <a:spcPts val="0"/>
                        </a:spcAft>
                        <a:buClrTx/>
                        <a:buSzTx/>
                        <a:buFontTx/>
                        <a:buNone/>
                        <a:tabLst/>
                        <a:defRPr/>
                      </a:pPr>
                      <a:r>
                        <a:rPr lang="en-US" sz="1200" b="1" i="0" cap="none" spc="0" dirty="0">
                          <a:ln>
                            <a:noFill/>
                          </a:ln>
                          <a:solidFill>
                            <a:schemeClr val="bg1"/>
                          </a:solidFill>
                          <a:effectLst/>
                          <a:latin typeface="Arial" panose="020B0604020202020204" pitchFamily="34" charset="0"/>
                          <a:cs typeface="Arial" panose="020B0604020202020204" pitchFamily="34" charset="0"/>
                        </a:rPr>
                        <a:t>Prescription drug type </a:t>
                      </a:r>
                    </a:p>
                  </a:txBody>
                  <a:tcPr marT="27432" marB="27432"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5400" cmpd="sng">
                      <a:noFill/>
                    </a:lnT>
                    <a:lnB w="12700" cap="flat" cmpd="sng" algn="ctr">
                      <a:noFill/>
                      <a:prstDash val="solid"/>
                      <a:round/>
                      <a:headEnd type="none" w="med" len="med"/>
                      <a:tailEnd type="none" w="med" len="med"/>
                    </a:lnB>
                    <a:solidFill>
                      <a:schemeClr val="accent1"/>
                    </a:solidFill>
                  </a:tcPr>
                </a:tc>
                <a:tc gridSpan="2">
                  <a:txBody>
                    <a:bodyPr/>
                    <a:lstStyle/>
                    <a:p>
                      <a:pPr marL="9525" indent="0" algn="l">
                        <a:tabLst/>
                      </a:pPr>
                      <a:r>
                        <a:rPr lang="en-US" sz="1200" b="1" cap="none" spc="0" dirty="0">
                          <a:ln>
                            <a:noFill/>
                          </a:ln>
                          <a:solidFill>
                            <a:schemeClr val="bg1"/>
                          </a:solidFill>
                          <a:effectLst/>
                        </a:rPr>
                        <a:t>Your costs</a:t>
                      </a:r>
                      <a:endParaRPr lang="en-US" sz="1200" b="1" i="0" cap="none" spc="0" dirty="0">
                        <a:ln>
                          <a:noFill/>
                        </a:ln>
                        <a:solidFill>
                          <a:schemeClr val="bg1"/>
                        </a:solidFill>
                        <a:effectLst/>
                        <a:latin typeface="Arial" panose="020B0604020202020204" pitchFamily="34" charset="0"/>
                        <a:cs typeface="Arial" panose="020B0604020202020204" pitchFamily="34" charset="0"/>
                      </a:endParaRPr>
                    </a:p>
                  </a:txBody>
                  <a:tcPr marT="27432" marB="27432" anchor="ctr">
                    <a:lnL w="28575" cap="flat" cmpd="sng" algn="ctr">
                      <a:solidFill>
                        <a:schemeClr val="bg1"/>
                      </a:solidFill>
                      <a:prstDash val="solid"/>
                      <a:round/>
                      <a:headEnd type="none" w="med" len="med"/>
                      <a:tailEnd type="none" w="med" len="med"/>
                    </a:lnL>
                    <a:lnT w="25400" cmpd="sng">
                      <a:noFill/>
                    </a:lnT>
                    <a:lnB w="12700" cap="flat" cmpd="sng" algn="ctr">
                      <a:noFill/>
                      <a:prstDash val="solid"/>
                      <a:round/>
                      <a:headEnd type="none" w="med" len="med"/>
                      <a:tailEnd type="none" w="med" len="med"/>
                    </a:lnB>
                    <a:solidFill>
                      <a:schemeClr val="accent1"/>
                    </a:solidFill>
                  </a:tcPr>
                </a:tc>
                <a:tc hMerge="1">
                  <a:txBody>
                    <a:bodyPr/>
                    <a:lstStyle/>
                    <a:p>
                      <a:endParaRPr lang="en-US"/>
                    </a:p>
                  </a:txBody>
                  <a:tcPr/>
                </a:tc>
                <a:extLst>
                  <a:ext uri="{0D108BD9-81ED-4DB2-BD59-A6C34878D82A}">
                    <a16:rowId xmlns:a16="http://schemas.microsoft.com/office/drawing/2014/main" val="1058504681"/>
                  </a:ext>
                </a:extLst>
              </a:tr>
              <a:tr h="411480">
                <a:tc>
                  <a:txBody>
                    <a:bodyPr/>
                    <a:lstStyle/>
                    <a:p>
                      <a:pPr marL="0" marR="0" algn="l" defTabSz="457200" rtl="0" eaLnBrk="1" latinLnBrk="0" hangingPunct="1">
                        <a:lnSpc>
                          <a:spcPct val="100000"/>
                        </a:lnSpc>
                        <a:spcBef>
                          <a:spcPts val="0"/>
                        </a:spcBef>
                        <a:spcAft>
                          <a:spcPts val="0"/>
                        </a:spcAft>
                      </a:pPr>
                      <a:endParaRPr lang="en-US" sz="1200" b="1" kern="1200" dirty="0">
                        <a:solidFill>
                          <a:schemeClr val="accent1"/>
                        </a:solidFill>
                        <a:effectLst/>
                        <a:latin typeface="+mn-lt"/>
                        <a:ea typeface="Calibri"/>
                        <a:cs typeface="Times New Roman"/>
                      </a:endParaRPr>
                    </a:p>
                  </a:txBody>
                  <a:tcPr marT="27432" marB="27432">
                    <a:lnL>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nSpc>
                          <a:spcPct val="100000"/>
                        </a:lnSpc>
                        <a:spcBef>
                          <a:spcPts val="0"/>
                        </a:spcBef>
                        <a:spcAft>
                          <a:spcPts val="0"/>
                        </a:spcAft>
                        <a:tabLst>
                          <a:tab pos="228600" algn="l"/>
                        </a:tabLst>
                      </a:pPr>
                      <a:endParaRPr lang="en-US" sz="1200" dirty="0">
                        <a:solidFill>
                          <a:schemeClr val="accent1"/>
                        </a:solidFill>
                        <a:effectLst/>
                        <a:latin typeface="Arial" panose="020B0604020202020204" pitchFamily="34" charset="0"/>
                        <a:ea typeface="Calibri"/>
                        <a:cs typeface="Arial" panose="020B0604020202020204" pitchFamily="34" charset="0"/>
                      </a:endParaRPr>
                    </a:p>
                  </a:txBody>
                  <a:tcPr marT="27432" marB="2743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100" b="1" i="0" dirty="0">
                          <a:solidFill>
                            <a:schemeClr val="tx1"/>
                          </a:solidFill>
                          <a:latin typeface="Arial" panose="020B0604020202020204" pitchFamily="34" charset="0"/>
                          <a:cs typeface="Arial" panose="020B0604020202020204" pitchFamily="34" charset="0"/>
                        </a:rPr>
                        <a:t>Retail</a:t>
                      </a:r>
                    </a:p>
                    <a:p>
                      <a:pPr algn="ctr"/>
                      <a:r>
                        <a:rPr lang="en-US" sz="1100" b="1" i="0" dirty="0">
                          <a:solidFill>
                            <a:schemeClr val="tx1"/>
                          </a:solidFill>
                          <a:latin typeface="Arial" panose="020B0604020202020204" pitchFamily="34" charset="0"/>
                          <a:cs typeface="Arial" panose="020B0604020202020204" pitchFamily="34" charset="0"/>
                        </a:rPr>
                        <a:t>30-day supply</a:t>
                      </a:r>
                    </a:p>
                  </a:txBody>
                  <a:tcPr anchor="ctr">
                    <a:lnL w="952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a:solidFill>
                            <a:schemeClr val="tx1"/>
                          </a:solidFill>
                          <a:latin typeface="Arial" panose="020B0604020202020204" pitchFamily="34" charset="0"/>
                          <a:cs typeface="Arial" panose="020B0604020202020204" pitchFamily="34" charset="0"/>
                        </a:rPr>
                        <a:t>Preferred Mail Order </a:t>
                      </a:r>
                      <a:br>
                        <a:rPr lang="en-US" sz="1100" b="1" i="0" dirty="0">
                          <a:solidFill>
                            <a:schemeClr val="tx1"/>
                          </a:solidFill>
                          <a:latin typeface="Arial" panose="020B0604020202020204" pitchFamily="34" charset="0"/>
                          <a:cs typeface="Arial" panose="020B0604020202020204" pitchFamily="34" charset="0"/>
                        </a:rPr>
                      </a:br>
                      <a:r>
                        <a:rPr lang="en-US" sz="1100" b="1" i="0" dirty="0">
                          <a:solidFill>
                            <a:schemeClr val="tx1"/>
                          </a:solidFill>
                          <a:latin typeface="Arial" panose="020B0604020202020204" pitchFamily="34" charset="0"/>
                          <a:cs typeface="Arial" panose="020B0604020202020204" pitchFamily="34" charset="0"/>
                        </a:rPr>
                        <a:t>90-day supply</a:t>
                      </a:r>
                    </a:p>
                  </a:txBody>
                  <a:tcPr anchor="ctr">
                    <a:lnL w="952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27345244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latin typeface="+mj-lt"/>
                        </a:rPr>
                        <a:t>1</a:t>
                      </a:r>
                      <a:endParaRPr lang="en-US" sz="2800" b="1" i="0" dirty="0">
                        <a:solidFill>
                          <a:srgbClr val="353A3C"/>
                        </a:solidFill>
                        <a:latin typeface="+mj-lt"/>
                        <a:cs typeface="Arial" panose="020B0604020202020204" pitchFamily="34" charset="0"/>
                      </a:endParaRPr>
                    </a:p>
                  </a:txBody>
                  <a:tcPr marT="82296" marB="82296" anchorCtr="1">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100" b="1" i="0" dirty="0">
                          <a:solidFill>
                            <a:schemeClr val="tx1"/>
                          </a:solidFill>
                          <a:latin typeface="+mj-lt"/>
                          <a:cs typeface="Arial" panose="020B0604020202020204" pitchFamily="34" charset="0"/>
                        </a:rPr>
                        <a:t>Preferred Generic </a:t>
                      </a:r>
                      <a:r>
                        <a:rPr lang="en-US" sz="1100" b="0" i="0" dirty="0">
                          <a:solidFill>
                            <a:schemeClr val="tx1"/>
                          </a:solidFill>
                          <a:latin typeface="+mj-lt"/>
                          <a:cs typeface="Arial" panose="020B0604020202020204" pitchFamily="34" charset="0"/>
                        </a:rPr>
                        <a:t> </a:t>
                      </a:r>
                      <a:br>
                        <a:rPr lang="en-US" sz="1100" b="0" i="0" dirty="0">
                          <a:solidFill>
                            <a:schemeClr val="tx1"/>
                          </a:solidFill>
                          <a:latin typeface="+mj-lt"/>
                          <a:cs typeface="Arial" panose="020B0604020202020204" pitchFamily="34" charset="0"/>
                        </a:rPr>
                      </a:br>
                      <a:r>
                        <a:rPr lang="en-US" sz="1100" b="0" i="0" dirty="0">
                          <a:solidFill>
                            <a:schemeClr val="tx1"/>
                          </a:solidFill>
                          <a:latin typeface="+mj-lt"/>
                          <a:cs typeface="Arial" panose="020B0604020202020204" pitchFamily="34" charset="0"/>
                        </a:rPr>
                        <a:t>All covered generic drugs</a:t>
                      </a:r>
                    </a:p>
                  </a:txBody>
                  <a:tcPr marT="82296" marB="82296"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Arial" panose="020B0604020202020204" pitchFamily="34" charset="0"/>
                          <a:cs typeface="Arial" panose="020B0604020202020204" pitchFamily="34" charset="0"/>
                        </a:rPr>
                        <a:t>$0 copay</a:t>
                      </a:r>
                    </a:p>
                  </a:txBody>
                  <a:tcPr marT="82296" marB="82296"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Arial" panose="020B0604020202020204" pitchFamily="34" charset="0"/>
                          <a:cs typeface="Arial" panose="020B0604020202020204" pitchFamily="34" charset="0"/>
                        </a:rPr>
                        <a:t>$0 copay</a:t>
                      </a:r>
                    </a:p>
                  </a:txBody>
                  <a:tcPr marT="82296" marB="82296"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3310675"/>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677"/>
                          </a:solidFill>
                          <a:effectLst/>
                          <a:uLnTx/>
                          <a:uFillTx/>
                          <a:latin typeface="+mj-lt"/>
                          <a:ea typeface="+mn-ea"/>
                          <a:cs typeface="+mn-cs"/>
                        </a:rPr>
                        <a:t>2</a:t>
                      </a:r>
                      <a:endParaRPr kumimoji="0" lang="en-US" sz="2800" b="1" i="0" u="none" strike="noStrike" kern="1200" cap="none" spc="0" normalizeH="0" baseline="0" noProof="0">
                        <a:ln>
                          <a:noFill/>
                        </a:ln>
                        <a:solidFill>
                          <a:srgbClr val="353A3C"/>
                        </a:solidFill>
                        <a:effectLst/>
                        <a:uLnTx/>
                        <a:uFillTx/>
                        <a:latin typeface="+mj-lt"/>
                        <a:ea typeface="+mn-ea"/>
                        <a:cs typeface="Arial" panose="020B0604020202020204" pitchFamily="34" charset="0"/>
                      </a:endParaRPr>
                    </a:p>
                  </a:txBody>
                  <a:tcPr marT="82296" marB="82296" anchor="ctr" anchorCtr="1">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100" b="1" i="0" dirty="0">
                          <a:solidFill>
                            <a:schemeClr val="tx1"/>
                          </a:solidFill>
                          <a:latin typeface="+mj-lt"/>
                          <a:cs typeface="Arial" panose="020B0604020202020204" pitchFamily="34" charset="0"/>
                        </a:rPr>
                        <a:t>Preferred Brand </a:t>
                      </a:r>
                      <a:r>
                        <a:rPr lang="en-US" sz="1100" b="0" i="0" dirty="0">
                          <a:solidFill>
                            <a:schemeClr val="tx1"/>
                          </a:solidFill>
                          <a:latin typeface="+mj-lt"/>
                          <a:cs typeface="Arial" panose="020B0604020202020204" pitchFamily="34" charset="0"/>
                        </a:rPr>
                        <a:t> </a:t>
                      </a:r>
                      <a:br>
                        <a:rPr lang="en-US" sz="1100" b="0" i="0" dirty="0">
                          <a:solidFill>
                            <a:schemeClr val="tx1"/>
                          </a:solidFill>
                          <a:latin typeface="+mj-lt"/>
                          <a:cs typeface="Arial" panose="020B0604020202020204" pitchFamily="34" charset="0"/>
                        </a:rPr>
                      </a:br>
                      <a:r>
                        <a:rPr lang="en-US" sz="1100" b="0" i="0" dirty="0">
                          <a:solidFill>
                            <a:schemeClr val="tx1"/>
                          </a:solidFill>
                          <a:latin typeface="+mj-lt"/>
                          <a:cs typeface="Arial" panose="020B0604020202020204" pitchFamily="34" charset="0"/>
                        </a:rPr>
                        <a:t>Many common brand-name drugs, called preferred brands</a:t>
                      </a:r>
                    </a:p>
                  </a:txBody>
                  <a:tcPr marT="82296" marB="82296"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Arial" panose="020B0604020202020204" pitchFamily="34" charset="0"/>
                          <a:cs typeface="Arial" panose="020B0604020202020204" pitchFamily="34" charset="0"/>
                        </a:rPr>
                        <a:t>$5 copay</a:t>
                      </a:r>
                    </a:p>
                  </a:txBody>
                  <a:tcPr marT="82296" marB="82296"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Arial" panose="020B0604020202020204" pitchFamily="34" charset="0"/>
                          <a:cs typeface="Arial" panose="020B0604020202020204" pitchFamily="34" charset="0"/>
                        </a:rPr>
                        <a:t>$5 copay</a:t>
                      </a:r>
                    </a:p>
                  </a:txBody>
                  <a:tcPr marT="82296" marB="82296"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26079792"/>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677"/>
                          </a:solidFill>
                          <a:effectLst/>
                          <a:uLnTx/>
                          <a:uFillTx/>
                          <a:latin typeface="+mj-lt"/>
                          <a:ea typeface="+mn-ea"/>
                          <a:cs typeface="+mn-cs"/>
                        </a:rPr>
                        <a:t>3</a:t>
                      </a:r>
                      <a:endParaRPr kumimoji="0" lang="en-US" sz="2800" b="1" i="0" u="none" strike="noStrike" kern="1200" cap="none" spc="0" normalizeH="0" baseline="0" noProof="0">
                        <a:ln>
                          <a:noFill/>
                        </a:ln>
                        <a:solidFill>
                          <a:srgbClr val="353A3C"/>
                        </a:solidFill>
                        <a:effectLst/>
                        <a:uLnTx/>
                        <a:uFillTx/>
                        <a:latin typeface="+mj-lt"/>
                        <a:ea typeface="+mn-ea"/>
                        <a:cs typeface="Arial" panose="020B0604020202020204" pitchFamily="34" charset="0"/>
                      </a:endParaRPr>
                    </a:p>
                  </a:txBody>
                  <a:tcPr marT="82296" marB="82296" anchor="ctr" anchorCtr="1">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1" i="0" dirty="0">
                          <a:solidFill>
                            <a:schemeClr val="tx1"/>
                          </a:solidFill>
                          <a:latin typeface="+mj-lt"/>
                          <a:cs typeface="Arial" panose="020B0604020202020204" pitchFamily="34" charset="0"/>
                        </a:rPr>
                        <a:t>Non-preferred Drug</a:t>
                      </a:r>
                      <a:r>
                        <a:rPr lang="en-US" sz="1100" b="1" i="0" baseline="0" dirty="0">
                          <a:solidFill>
                            <a:schemeClr val="tx1"/>
                          </a:solidFill>
                          <a:latin typeface="+mj-lt"/>
                          <a:cs typeface="Arial" panose="020B0604020202020204" pitchFamily="34" charset="0"/>
                        </a:rPr>
                        <a:t> </a:t>
                      </a:r>
                      <a:r>
                        <a:rPr lang="en-US" sz="1100" b="0" i="0" baseline="0" dirty="0">
                          <a:solidFill>
                            <a:schemeClr val="tx1"/>
                          </a:solidFill>
                          <a:latin typeface="+mj-lt"/>
                          <a:cs typeface="Arial" panose="020B0604020202020204" pitchFamily="34" charset="0"/>
                        </a:rPr>
                        <a:t> </a:t>
                      </a:r>
                      <a:br>
                        <a:rPr lang="en-US" sz="1100" b="0" i="0" baseline="0" dirty="0">
                          <a:solidFill>
                            <a:schemeClr val="tx1"/>
                          </a:solidFill>
                          <a:latin typeface="+mj-lt"/>
                          <a:cs typeface="Arial" panose="020B0604020202020204" pitchFamily="34" charset="0"/>
                        </a:rPr>
                      </a:br>
                      <a:r>
                        <a:rPr lang="en-US" sz="1100" b="0" i="0" kern="1200" dirty="0">
                          <a:solidFill>
                            <a:schemeClr val="tx1"/>
                          </a:solidFill>
                          <a:effectLst/>
                          <a:latin typeface="+mj-lt"/>
                          <a:ea typeface="+mn-ea"/>
                          <a:cs typeface="Arial" panose="020B0604020202020204" pitchFamily="34" charset="0"/>
                        </a:rPr>
                        <a:t>Non-preferred brand-name drugs. In addition, Part </a:t>
                      </a:r>
                      <a:br>
                        <a:rPr lang="en-US" sz="1100" b="0" i="0" kern="1200" dirty="0">
                          <a:solidFill>
                            <a:schemeClr val="tx1"/>
                          </a:solidFill>
                          <a:effectLst/>
                          <a:latin typeface="+mj-lt"/>
                          <a:ea typeface="+mn-ea"/>
                          <a:cs typeface="Arial" panose="020B0604020202020204" pitchFamily="34" charset="0"/>
                        </a:rPr>
                      </a:br>
                      <a:r>
                        <a:rPr lang="en-US" sz="1100" b="0" i="0" kern="1200" dirty="0">
                          <a:solidFill>
                            <a:schemeClr val="tx1"/>
                          </a:solidFill>
                          <a:effectLst/>
                          <a:latin typeface="+mj-lt"/>
                          <a:ea typeface="+mn-ea"/>
                          <a:cs typeface="Arial" panose="020B0604020202020204" pitchFamily="34" charset="0"/>
                        </a:rPr>
                        <a:t>D-eligible compound medications are covered in Tier 3.</a:t>
                      </a:r>
                    </a:p>
                  </a:txBody>
                  <a:tcPr marT="82296" marB="82296"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Arial" panose="020B0604020202020204" pitchFamily="34" charset="0"/>
                          <a:cs typeface="Arial" panose="020B0604020202020204" pitchFamily="34" charset="0"/>
                        </a:rPr>
                        <a:t>$20 copay</a:t>
                      </a:r>
                    </a:p>
                  </a:txBody>
                  <a:tcPr marT="82296" marB="82296"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Arial" panose="020B0604020202020204" pitchFamily="34" charset="0"/>
                          <a:cs typeface="Arial" panose="020B0604020202020204" pitchFamily="34" charset="0"/>
                        </a:rPr>
                        <a:t>$20 copay</a:t>
                      </a:r>
                    </a:p>
                  </a:txBody>
                  <a:tcPr marT="82296" marB="82296"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9904968"/>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677"/>
                          </a:solidFill>
                          <a:effectLst/>
                          <a:uLnTx/>
                          <a:uFillTx/>
                          <a:latin typeface="+mj-lt"/>
                          <a:ea typeface="+mn-ea"/>
                          <a:cs typeface="+mn-cs"/>
                        </a:rPr>
                        <a:t>4</a:t>
                      </a:r>
                      <a:endParaRPr kumimoji="0" lang="en-US" sz="2800" b="1" i="0" u="none" strike="noStrike" kern="1200" cap="none" spc="0" normalizeH="0" baseline="0" noProof="0">
                        <a:ln>
                          <a:noFill/>
                        </a:ln>
                        <a:solidFill>
                          <a:srgbClr val="353A3C"/>
                        </a:solidFill>
                        <a:effectLst/>
                        <a:uLnTx/>
                        <a:uFillTx/>
                        <a:latin typeface="+mj-lt"/>
                        <a:ea typeface="+mn-ea"/>
                        <a:cs typeface="Arial" panose="020B0604020202020204" pitchFamily="34" charset="0"/>
                      </a:endParaRPr>
                    </a:p>
                  </a:txBody>
                  <a:tcPr marT="82296" marB="82296" anchor="ctr" anchorCtr="1">
                    <a:lnL>
                      <a:noFill/>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1" i="0" dirty="0">
                          <a:solidFill>
                            <a:schemeClr val="tx1"/>
                          </a:solidFill>
                          <a:latin typeface="+mj-lt"/>
                          <a:cs typeface="Arial" panose="020B0604020202020204" pitchFamily="34" charset="0"/>
                        </a:rPr>
                        <a:t>Specialty Tier</a:t>
                      </a:r>
                      <a:r>
                        <a:rPr lang="en-US" sz="1100" b="0" i="0" dirty="0">
                          <a:solidFill>
                            <a:schemeClr val="tx1"/>
                          </a:solidFill>
                          <a:latin typeface="+mj-lt"/>
                          <a:cs typeface="Arial" panose="020B0604020202020204" pitchFamily="34" charset="0"/>
                        </a:rPr>
                        <a:t> </a:t>
                      </a:r>
                      <a:br>
                        <a:rPr lang="en-US" sz="1100" b="0" i="0" dirty="0">
                          <a:solidFill>
                            <a:schemeClr val="tx1"/>
                          </a:solidFill>
                          <a:latin typeface="+mj-lt"/>
                          <a:cs typeface="Arial" panose="020B0604020202020204" pitchFamily="34" charset="0"/>
                        </a:rPr>
                      </a:br>
                      <a:r>
                        <a:rPr lang="en-US" sz="1100" b="0" i="0" kern="1200" dirty="0">
                          <a:solidFill>
                            <a:schemeClr val="tx1"/>
                          </a:solidFill>
                          <a:effectLst/>
                          <a:latin typeface="+mj-lt"/>
                          <a:ea typeface="+mn-ea"/>
                          <a:cs typeface="Arial" panose="020B0604020202020204" pitchFamily="34" charset="0"/>
                        </a:rPr>
                        <a:t>Unique and/or very-high-cost brand-name drugs</a:t>
                      </a:r>
                      <a:endParaRPr lang="en-US" sz="1100" b="0" i="0" dirty="0">
                        <a:solidFill>
                          <a:schemeClr val="tx1"/>
                        </a:solidFill>
                        <a:latin typeface="+mj-lt"/>
                        <a:cs typeface="Arial" panose="020B0604020202020204" pitchFamily="34" charset="0"/>
                      </a:endParaRPr>
                    </a:p>
                  </a:txBody>
                  <a:tcPr marT="82296" marB="82296"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Arial" panose="020B0604020202020204" pitchFamily="34" charset="0"/>
                          <a:cs typeface="Arial" panose="020B0604020202020204" pitchFamily="34" charset="0"/>
                        </a:rPr>
                        <a:t>$20 copay</a:t>
                      </a:r>
                    </a:p>
                  </a:txBody>
                  <a:tcPr marT="82296" marB="82296"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Arial" panose="020B0604020202020204" pitchFamily="34" charset="0"/>
                          <a:cs typeface="Arial" panose="020B0604020202020204" pitchFamily="34" charset="0"/>
                        </a:rPr>
                        <a:t>$20 copay</a:t>
                      </a:r>
                    </a:p>
                  </a:txBody>
                  <a:tcPr marT="82296" marB="82296" anchor="ctr">
                    <a:lnL w="9525" cap="flat" cmpd="sng" algn="ctr">
                      <a:noFill/>
                      <a:prstDash val="solid"/>
                      <a:round/>
                      <a:headEnd type="none" w="med" len="med"/>
                      <a:tailEnd type="none" w="med" len="med"/>
                    </a:lnL>
                    <a:lnR>
                      <a:noFill/>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8860382"/>
                  </a:ext>
                </a:extLst>
              </a:tr>
            </a:tbl>
          </a:graphicData>
        </a:graphic>
      </p:graphicFrame>
    </p:spTree>
    <p:extLst>
      <p:ext uri="{BB962C8B-B14F-4D97-AF65-F5344CB8AC3E}">
        <p14:creationId xmlns:p14="http://schemas.microsoft.com/office/powerpoint/2010/main" val="62123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blue band aid on a yellow shield&#10;&#10;Description automatically generated with medium confidence">
            <a:extLst>
              <a:ext uri="{FF2B5EF4-FFF2-40B4-BE49-F238E27FC236}">
                <a16:creationId xmlns:a16="http://schemas.microsoft.com/office/drawing/2014/main" id="{BC9E08DA-FAFD-B225-931F-62A4A8D01510}"/>
              </a:ext>
            </a:extLst>
          </p:cNvPr>
          <p:cNvPicPr>
            <a:picLocks noChangeAspect="1"/>
          </p:cNvPicPr>
          <p:nvPr/>
        </p:nvPicPr>
        <p:blipFill rotWithShape="1">
          <a:blip r:embed="rId3"/>
          <a:srcRect l="18603" r="15795"/>
          <a:stretch/>
        </p:blipFill>
        <p:spPr>
          <a:xfrm>
            <a:off x="5350282" y="613079"/>
            <a:ext cx="3557971" cy="4067697"/>
          </a:xfrm>
          <a:prstGeom prst="rect">
            <a:avLst/>
          </a:prstGeom>
        </p:spPr>
      </p:pic>
      <p:sp>
        <p:nvSpPr>
          <p:cNvPr id="2" name="Title 1">
            <a:extLst>
              <a:ext uri="{FF2B5EF4-FFF2-40B4-BE49-F238E27FC236}">
                <a16:creationId xmlns:a16="http://schemas.microsoft.com/office/drawing/2014/main" id="{ACA96F17-F654-568E-9E79-100F084DA4A4}"/>
              </a:ext>
            </a:extLst>
          </p:cNvPr>
          <p:cNvSpPr>
            <a:spLocks noGrp="1"/>
          </p:cNvSpPr>
          <p:nvPr>
            <p:ph type="title"/>
          </p:nvPr>
        </p:nvSpPr>
        <p:spPr>
          <a:xfrm>
            <a:off x="371800" y="347472"/>
            <a:ext cx="6486199" cy="1096841"/>
          </a:xfrm>
        </p:spPr>
        <p:txBody>
          <a:bodyPr/>
          <a:lstStyle/>
          <a:p>
            <a:r>
              <a:rPr lang="en-US" dirty="0"/>
              <a:t>Common vaccines covered under:</a:t>
            </a:r>
          </a:p>
        </p:txBody>
      </p:sp>
      <p:sp>
        <p:nvSpPr>
          <p:cNvPr id="3" name="Slide Number Placeholder 2">
            <a:extLst>
              <a:ext uri="{FF2B5EF4-FFF2-40B4-BE49-F238E27FC236}">
                <a16:creationId xmlns:a16="http://schemas.microsoft.com/office/drawing/2014/main" id="{3058252F-E714-1D62-4A20-11017B585C63}"/>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18</a:t>
            </a:fld>
            <a:endParaRPr lang="en-US" dirty="0"/>
          </a:p>
        </p:txBody>
      </p:sp>
      <p:sp>
        <p:nvSpPr>
          <p:cNvPr id="4" name="Text Placeholder 3">
            <a:extLst>
              <a:ext uri="{FF2B5EF4-FFF2-40B4-BE49-F238E27FC236}">
                <a16:creationId xmlns:a16="http://schemas.microsoft.com/office/drawing/2014/main" id="{B04F161D-9C33-CC8E-4CF0-2871D4D81E36}"/>
              </a:ext>
            </a:extLst>
          </p:cNvPr>
          <p:cNvSpPr>
            <a:spLocks noGrp="1"/>
          </p:cNvSpPr>
          <p:nvPr>
            <p:ph type="body" sz="quarter" idx="13"/>
          </p:nvPr>
        </p:nvSpPr>
        <p:spPr>
          <a:xfrm>
            <a:off x="373013" y="5693824"/>
            <a:ext cx="8205908" cy="365125"/>
          </a:xfrm>
        </p:spPr>
        <p:txBody>
          <a:bodyPr/>
          <a:lstStyle/>
          <a:p>
            <a:pPr marL="57150" indent="-57150">
              <a:spcBef>
                <a:spcPts val="0"/>
              </a:spcBef>
              <a:spcAft>
                <a:spcPts val="0"/>
              </a:spcAft>
            </a:pPr>
            <a:r>
              <a:rPr lang="en-US" dirty="0"/>
              <a:t>*You will have $0 cost-share (copayments, deductibles or coinsurance) on FDA-authorized COVID-19 vaccines at both network and out-of-network providers.</a:t>
            </a:r>
          </a:p>
        </p:txBody>
      </p:sp>
      <p:sp>
        <p:nvSpPr>
          <p:cNvPr id="6" name="Text Placeholder 5">
            <a:extLst>
              <a:ext uri="{FF2B5EF4-FFF2-40B4-BE49-F238E27FC236}">
                <a16:creationId xmlns:a16="http://schemas.microsoft.com/office/drawing/2014/main" id="{5E12B80C-5128-6496-8B8D-C675DBF8FC91}"/>
              </a:ext>
            </a:extLst>
          </p:cNvPr>
          <p:cNvSpPr>
            <a:spLocks noGrp="1"/>
          </p:cNvSpPr>
          <p:nvPr>
            <p:ph type="body" sz="quarter" idx="22"/>
          </p:nvPr>
        </p:nvSpPr>
        <p:spPr>
          <a:xfrm>
            <a:off x="371800" y="2395772"/>
            <a:ext cx="5488310" cy="2032175"/>
          </a:xfrm>
        </p:spPr>
        <p:txBody>
          <a:bodyPr numCol="2"/>
          <a:lstStyle/>
          <a:p>
            <a:r>
              <a:rPr lang="en-US" dirty="0"/>
              <a:t>Part B</a:t>
            </a:r>
          </a:p>
          <a:p>
            <a:pPr marL="400050">
              <a:spcBef>
                <a:spcPts val="600"/>
              </a:spcBef>
              <a:tabLst>
                <a:tab pos="400050" algn="l"/>
              </a:tabLst>
            </a:pPr>
            <a:r>
              <a:rPr lang="en-US" sz="1200" b="0" dirty="0"/>
              <a:t>Influenza (flu)</a:t>
            </a:r>
          </a:p>
          <a:p>
            <a:pPr marL="400050">
              <a:spcBef>
                <a:spcPts val="600"/>
              </a:spcBef>
              <a:tabLst>
                <a:tab pos="400050" algn="l"/>
              </a:tabLst>
            </a:pPr>
            <a:r>
              <a:rPr lang="en-US" sz="1200" b="0" dirty="0"/>
              <a:t>Pneumococcal</a:t>
            </a:r>
          </a:p>
          <a:p>
            <a:pPr marL="400050">
              <a:spcBef>
                <a:spcPts val="600"/>
              </a:spcBef>
              <a:tabLst>
                <a:tab pos="400050" algn="l"/>
              </a:tabLst>
            </a:pPr>
            <a:r>
              <a:rPr lang="en-US" sz="1200" b="0" dirty="0"/>
              <a:t>Hepatitis B for those at </a:t>
            </a:r>
            <a:br>
              <a:rPr lang="en-US" sz="1200" b="0" dirty="0"/>
            </a:br>
            <a:r>
              <a:rPr lang="en-US" sz="1200" b="0" dirty="0"/>
              <a:t>medium or high risk</a:t>
            </a:r>
          </a:p>
          <a:p>
            <a:pPr marL="400050">
              <a:spcBef>
                <a:spcPts val="600"/>
              </a:spcBef>
              <a:tabLst>
                <a:tab pos="400050" algn="l"/>
              </a:tabLst>
            </a:pPr>
            <a:r>
              <a:rPr lang="en-US" sz="1200" b="0" dirty="0"/>
              <a:t>COVID-19*</a:t>
            </a:r>
          </a:p>
          <a:p>
            <a:endParaRPr lang="en-US" sz="1200" b="0" dirty="0"/>
          </a:p>
          <a:p>
            <a:r>
              <a:rPr lang="en-US" dirty="0"/>
              <a:t>Part D</a:t>
            </a:r>
          </a:p>
          <a:p>
            <a:pPr marL="400050">
              <a:spcBef>
                <a:spcPts val="600"/>
              </a:spcBef>
            </a:pPr>
            <a:r>
              <a:rPr lang="en-US" sz="1200" b="0" dirty="0"/>
              <a:t>Shingles</a:t>
            </a:r>
          </a:p>
          <a:p>
            <a:pPr marL="400050">
              <a:spcBef>
                <a:spcPts val="600"/>
              </a:spcBef>
            </a:pPr>
            <a:r>
              <a:rPr lang="en-US" sz="1200" b="0" dirty="0"/>
              <a:t>Tetanus, diphtheria, </a:t>
            </a:r>
            <a:br>
              <a:rPr lang="en-US" sz="1200" b="0" dirty="0"/>
            </a:br>
            <a:r>
              <a:rPr lang="en-US" sz="1200" b="0" dirty="0"/>
              <a:t>pertussis (Tdap)</a:t>
            </a:r>
          </a:p>
          <a:p>
            <a:pPr marL="400050">
              <a:spcBef>
                <a:spcPts val="600"/>
              </a:spcBef>
            </a:pPr>
            <a:r>
              <a:rPr lang="en-US" sz="1200" b="0" dirty="0"/>
              <a:t>Hepatitis A</a:t>
            </a:r>
          </a:p>
          <a:p>
            <a:pPr marL="400050">
              <a:spcBef>
                <a:spcPts val="600"/>
              </a:spcBef>
            </a:pPr>
            <a:r>
              <a:rPr lang="en-US" sz="1200" b="0" dirty="0"/>
              <a:t>Hepatitis B for those </a:t>
            </a:r>
            <a:br>
              <a:rPr lang="en-US" sz="1200" b="0" dirty="0"/>
            </a:br>
            <a:r>
              <a:rPr lang="en-US" sz="1200" b="0" dirty="0"/>
              <a:t>at low risk</a:t>
            </a:r>
          </a:p>
        </p:txBody>
      </p:sp>
      <p:pic>
        <p:nvPicPr>
          <p:cNvPr id="9" name="Picture 8">
            <a:extLst>
              <a:ext uri="{FF2B5EF4-FFF2-40B4-BE49-F238E27FC236}">
                <a16:creationId xmlns:a16="http://schemas.microsoft.com/office/drawing/2014/main" id="{BE910A67-027B-1728-3BFB-E4B5E64AA1A5}"/>
              </a:ext>
            </a:extLst>
          </p:cNvPr>
          <p:cNvPicPr>
            <a:picLocks noChangeAspect="1"/>
          </p:cNvPicPr>
          <p:nvPr/>
        </p:nvPicPr>
        <p:blipFill>
          <a:blip r:embed="rId4"/>
          <a:srcRect/>
          <a:stretch/>
        </p:blipFill>
        <p:spPr>
          <a:xfrm>
            <a:off x="476675" y="1444313"/>
            <a:ext cx="813816" cy="813816"/>
          </a:xfrm>
          <a:prstGeom prst="rect">
            <a:avLst/>
          </a:prstGeom>
        </p:spPr>
      </p:pic>
      <p:pic>
        <p:nvPicPr>
          <p:cNvPr id="10" name="Picture 9">
            <a:extLst>
              <a:ext uri="{FF2B5EF4-FFF2-40B4-BE49-F238E27FC236}">
                <a16:creationId xmlns:a16="http://schemas.microsoft.com/office/drawing/2014/main" id="{59E77519-1AB9-8450-D6F1-B72A6311E4DE}"/>
              </a:ext>
            </a:extLst>
          </p:cNvPr>
          <p:cNvPicPr>
            <a:picLocks noChangeAspect="1"/>
          </p:cNvPicPr>
          <p:nvPr/>
        </p:nvPicPr>
        <p:blipFill>
          <a:blip r:embed="rId5"/>
          <a:srcRect/>
          <a:stretch/>
        </p:blipFill>
        <p:spPr>
          <a:xfrm>
            <a:off x="3008900" y="1444313"/>
            <a:ext cx="813816" cy="813816"/>
          </a:xfrm>
          <a:prstGeom prst="rect">
            <a:avLst/>
          </a:prstGeom>
        </p:spPr>
      </p:pic>
      <p:pic>
        <p:nvPicPr>
          <p:cNvPr id="15" name="Picture 14">
            <a:extLst>
              <a:ext uri="{FF2B5EF4-FFF2-40B4-BE49-F238E27FC236}">
                <a16:creationId xmlns:a16="http://schemas.microsoft.com/office/drawing/2014/main" id="{4658BD68-8DA5-8393-BBEB-2BDF0C9A74E7}"/>
              </a:ext>
            </a:extLst>
          </p:cNvPr>
          <p:cNvPicPr>
            <a:picLocks noChangeAspect="1"/>
          </p:cNvPicPr>
          <p:nvPr/>
        </p:nvPicPr>
        <p:blipFill>
          <a:blip r:embed="rId6"/>
          <a:srcRect/>
          <a:stretch/>
        </p:blipFill>
        <p:spPr>
          <a:xfrm>
            <a:off x="417636" y="2708175"/>
            <a:ext cx="429768" cy="429768"/>
          </a:xfrm>
          <a:prstGeom prst="rect">
            <a:avLst/>
          </a:prstGeom>
        </p:spPr>
      </p:pic>
      <p:pic>
        <p:nvPicPr>
          <p:cNvPr id="29" name="Picture 28">
            <a:extLst>
              <a:ext uri="{FF2B5EF4-FFF2-40B4-BE49-F238E27FC236}">
                <a16:creationId xmlns:a16="http://schemas.microsoft.com/office/drawing/2014/main" id="{A7656573-52E8-08CD-5A79-174660568F6B}"/>
              </a:ext>
            </a:extLst>
          </p:cNvPr>
          <p:cNvPicPr>
            <a:picLocks noChangeAspect="1"/>
          </p:cNvPicPr>
          <p:nvPr/>
        </p:nvPicPr>
        <p:blipFill>
          <a:blip r:embed="rId6"/>
          <a:srcRect/>
          <a:stretch/>
        </p:blipFill>
        <p:spPr>
          <a:xfrm>
            <a:off x="417636" y="3049805"/>
            <a:ext cx="429768" cy="429768"/>
          </a:xfrm>
          <a:prstGeom prst="rect">
            <a:avLst/>
          </a:prstGeom>
        </p:spPr>
      </p:pic>
      <p:pic>
        <p:nvPicPr>
          <p:cNvPr id="30" name="Picture 29">
            <a:extLst>
              <a:ext uri="{FF2B5EF4-FFF2-40B4-BE49-F238E27FC236}">
                <a16:creationId xmlns:a16="http://schemas.microsoft.com/office/drawing/2014/main" id="{8F3643C2-80EC-8F86-D98F-376DF4962988}"/>
              </a:ext>
            </a:extLst>
          </p:cNvPr>
          <p:cNvPicPr>
            <a:picLocks noChangeAspect="1"/>
          </p:cNvPicPr>
          <p:nvPr/>
        </p:nvPicPr>
        <p:blipFill>
          <a:blip r:embed="rId6"/>
          <a:srcRect/>
          <a:stretch/>
        </p:blipFill>
        <p:spPr>
          <a:xfrm>
            <a:off x="417636" y="3395245"/>
            <a:ext cx="429768" cy="429768"/>
          </a:xfrm>
          <a:prstGeom prst="rect">
            <a:avLst/>
          </a:prstGeom>
        </p:spPr>
      </p:pic>
      <p:pic>
        <p:nvPicPr>
          <p:cNvPr id="31" name="Picture 30">
            <a:extLst>
              <a:ext uri="{FF2B5EF4-FFF2-40B4-BE49-F238E27FC236}">
                <a16:creationId xmlns:a16="http://schemas.microsoft.com/office/drawing/2014/main" id="{09380139-3417-3095-91B0-DF2D3A53A2AD}"/>
              </a:ext>
            </a:extLst>
          </p:cNvPr>
          <p:cNvPicPr>
            <a:picLocks noChangeAspect="1"/>
          </p:cNvPicPr>
          <p:nvPr/>
        </p:nvPicPr>
        <p:blipFill>
          <a:blip r:embed="rId6"/>
          <a:srcRect/>
          <a:stretch/>
        </p:blipFill>
        <p:spPr>
          <a:xfrm>
            <a:off x="417636" y="3894355"/>
            <a:ext cx="429768" cy="429768"/>
          </a:xfrm>
          <a:prstGeom prst="rect">
            <a:avLst/>
          </a:prstGeom>
        </p:spPr>
      </p:pic>
      <p:pic>
        <p:nvPicPr>
          <p:cNvPr id="32" name="Picture 31">
            <a:extLst>
              <a:ext uri="{FF2B5EF4-FFF2-40B4-BE49-F238E27FC236}">
                <a16:creationId xmlns:a16="http://schemas.microsoft.com/office/drawing/2014/main" id="{D4240298-7DB9-48BE-6C98-0AF4D90452F0}"/>
              </a:ext>
            </a:extLst>
          </p:cNvPr>
          <p:cNvPicPr>
            <a:picLocks noChangeAspect="1"/>
          </p:cNvPicPr>
          <p:nvPr/>
        </p:nvPicPr>
        <p:blipFill>
          <a:blip r:embed="rId6"/>
          <a:srcRect/>
          <a:stretch/>
        </p:blipFill>
        <p:spPr>
          <a:xfrm>
            <a:off x="3046536" y="2696745"/>
            <a:ext cx="429768" cy="429768"/>
          </a:xfrm>
          <a:prstGeom prst="rect">
            <a:avLst/>
          </a:prstGeom>
        </p:spPr>
      </p:pic>
      <p:pic>
        <p:nvPicPr>
          <p:cNvPr id="33" name="Picture 32">
            <a:extLst>
              <a:ext uri="{FF2B5EF4-FFF2-40B4-BE49-F238E27FC236}">
                <a16:creationId xmlns:a16="http://schemas.microsoft.com/office/drawing/2014/main" id="{B8D17494-FE00-EBBF-7AAF-65B31E96D4D8}"/>
              </a:ext>
            </a:extLst>
          </p:cNvPr>
          <p:cNvPicPr>
            <a:picLocks noChangeAspect="1"/>
          </p:cNvPicPr>
          <p:nvPr/>
        </p:nvPicPr>
        <p:blipFill>
          <a:blip r:embed="rId6"/>
          <a:srcRect/>
          <a:stretch/>
        </p:blipFill>
        <p:spPr>
          <a:xfrm>
            <a:off x="3046536" y="3032888"/>
            <a:ext cx="429768" cy="429768"/>
          </a:xfrm>
          <a:prstGeom prst="rect">
            <a:avLst/>
          </a:prstGeom>
        </p:spPr>
      </p:pic>
      <p:pic>
        <p:nvPicPr>
          <p:cNvPr id="34" name="Picture 33">
            <a:extLst>
              <a:ext uri="{FF2B5EF4-FFF2-40B4-BE49-F238E27FC236}">
                <a16:creationId xmlns:a16="http://schemas.microsoft.com/office/drawing/2014/main" id="{AA533E46-2DA2-80CE-9797-7084B2F41B63}"/>
              </a:ext>
            </a:extLst>
          </p:cNvPr>
          <p:cNvPicPr>
            <a:picLocks noChangeAspect="1"/>
          </p:cNvPicPr>
          <p:nvPr/>
        </p:nvPicPr>
        <p:blipFill>
          <a:blip r:embed="rId6"/>
          <a:srcRect/>
          <a:stretch/>
        </p:blipFill>
        <p:spPr>
          <a:xfrm>
            <a:off x="3046536" y="3564155"/>
            <a:ext cx="429768" cy="429768"/>
          </a:xfrm>
          <a:prstGeom prst="rect">
            <a:avLst/>
          </a:prstGeom>
        </p:spPr>
      </p:pic>
      <p:pic>
        <p:nvPicPr>
          <p:cNvPr id="35" name="Picture 34">
            <a:extLst>
              <a:ext uri="{FF2B5EF4-FFF2-40B4-BE49-F238E27FC236}">
                <a16:creationId xmlns:a16="http://schemas.microsoft.com/office/drawing/2014/main" id="{C200E057-3F4A-50FE-CB39-A4A4070C8293}"/>
              </a:ext>
            </a:extLst>
          </p:cNvPr>
          <p:cNvPicPr>
            <a:picLocks noChangeAspect="1"/>
          </p:cNvPicPr>
          <p:nvPr/>
        </p:nvPicPr>
        <p:blipFill>
          <a:blip r:embed="rId6"/>
          <a:srcRect/>
          <a:stretch/>
        </p:blipFill>
        <p:spPr>
          <a:xfrm>
            <a:off x="3046536" y="3907721"/>
            <a:ext cx="429768" cy="429768"/>
          </a:xfrm>
          <a:prstGeom prst="rect">
            <a:avLst/>
          </a:prstGeom>
        </p:spPr>
      </p:pic>
    </p:spTree>
    <p:extLst>
      <p:ext uri="{BB962C8B-B14F-4D97-AF65-F5344CB8AC3E}">
        <p14:creationId xmlns:p14="http://schemas.microsoft.com/office/powerpoint/2010/main" val="3528012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alendar and an apple on a table&#10;&#10;Description automatically generated with medium confidence">
            <a:extLst>
              <a:ext uri="{FF2B5EF4-FFF2-40B4-BE49-F238E27FC236}">
                <a16:creationId xmlns:a16="http://schemas.microsoft.com/office/drawing/2014/main" id="{3F48849A-6FA9-99C6-F788-109B9B598847}"/>
              </a:ext>
            </a:extLst>
          </p:cNvPr>
          <p:cNvPicPr>
            <a:picLocks noChangeAspect="1"/>
          </p:cNvPicPr>
          <p:nvPr/>
        </p:nvPicPr>
        <p:blipFill rotWithShape="1">
          <a:blip r:embed="rId3"/>
          <a:srcRect r="13202"/>
          <a:stretch/>
        </p:blipFill>
        <p:spPr>
          <a:xfrm>
            <a:off x="4800906" y="1932076"/>
            <a:ext cx="4343094" cy="3752770"/>
          </a:xfrm>
          <a:prstGeom prst="rect">
            <a:avLst/>
          </a:prstGeom>
        </p:spPr>
      </p:pic>
      <p:pic>
        <p:nvPicPr>
          <p:cNvPr id="15" name="Picture 14">
            <a:extLst>
              <a:ext uri="{FF2B5EF4-FFF2-40B4-BE49-F238E27FC236}">
                <a16:creationId xmlns:a16="http://schemas.microsoft.com/office/drawing/2014/main" id="{F2DF4F31-F7C4-33C3-1BF2-DC0FDBF742B4}"/>
              </a:ext>
            </a:extLst>
          </p:cNvPr>
          <p:cNvPicPr>
            <a:picLocks noChangeAspect="1"/>
          </p:cNvPicPr>
          <p:nvPr/>
        </p:nvPicPr>
        <p:blipFill>
          <a:blip r:embed="rId4"/>
          <a:srcRect/>
          <a:stretch/>
        </p:blipFill>
        <p:spPr>
          <a:xfrm>
            <a:off x="517787" y="1768041"/>
            <a:ext cx="548641" cy="548641"/>
          </a:xfrm>
          <a:prstGeom prst="rect">
            <a:avLst/>
          </a:prstGeom>
        </p:spPr>
      </p:pic>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p:txBody>
          <a:bodyPr/>
          <a:lstStyle/>
          <a:p>
            <a:r>
              <a:rPr lang="en-US" dirty="0"/>
              <a:t>Schedule a $0 Annual Wellness Visit </a:t>
            </a:r>
            <a:br>
              <a:rPr lang="en-US" dirty="0"/>
            </a:br>
            <a:r>
              <a:rPr lang="en-US" dirty="0"/>
              <a:t>and physical</a:t>
            </a:r>
            <a:r>
              <a:rPr lang="en-US" baseline="30000" dirty="0">
                <a:solidFill>
                  <a:schemeClr val="tx1"/>
                </a:solidFill>
              </a:rPr>
              <a:t>*</a:t>
            </a:r>
            <a:endParaRPr lang="en-US" dirty="0"/>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19</a:t>
            </a:fld>
            <a:endParaRPr lang="en-US" dirty="0"/>
          </a:p>
        </p:txBody>
      </p:sp>
      <p:sp>
        <p:nvSpPr>
          <p:cNvPr id="4" name="Text Placeholder 3">
            <a:extLst>
              <a:ext uri="{FF2B5EF4-FFF2-40B4-BE49-F238E27FC236}">
                <a16:creationId xmlns:a16="http://schemas.microsoft.com/office/drawing/2014/main" id="{AC1F42F2-B981-89FE-F3DD-2B3F6F628E5D}"/>
              </a:ext>
            </a:extLst>
          </p:cNvPr>
          <p:cNvSpPr>
            <a:spLocks noGrp="1"/>
          </p:cNvSpPr>
          <p:nvPr>
            <p:ph type="body" sz="quarter" idx="13"/>
          </p:nvPr>
        </p:nvSpPr>
        <p:spPr/>
        <p:txBody>
          <a:bodyPr/>
          <a:lstStyle/>
          <a:p>
            <a:r>
              <a:rPr lang="en-US" dirty="0">
                <a:latin typeface="Arial" panose="020B0604020202020204" pitchFamily="34" charset="0"/>
              </a:rPr>
              <a:t>*A copay or coinsurance may apply if you receive services that are not part of the </a:t>
            </a:r>
            <a:r>
              <a:rPr lang="en-US" dirty="0">
                <a:effectLst/>
                <a:latin typeface="Arial" panose="020B0604020202020204" pitchFamily="34" charset="0"/>
              </a:rPr>
              <a:t>Annual Wellness Visit and physical</a:t>
            </a:r>
            <a:r>
              <a:rPr lang="en-US" dirty="0">
                <a:latin typeface="Arial" panose="020B0604020202020204" pitchFamily="34" charset="0"/>
              </a:rPr>
              <a:t>.</a:t>
            </a:r>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1066426" y="1755776"/>
            <a:ext cx="4623173" cy="2147764"/>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4572" indent="0">
              <a:spcBef>
                <a:spcPts val="900"/>
              </a:spcBef>
              <a:spcAft>
                <a:spcPts val="1200"/>
              </a:spcAft>
              <a:buClr>
                <a:schemeClr val="tx1"/>
              </a:buClr>
              <a:buSzPct val="125000"/>
              <a:buNone/>
            </a:pPr>
            <a:r>
              <a:rPr lang="en-US" sz="1400" dirty="0">
                <a:solidFill>
                  <a:schemeClr val="tx1"/>
                </a:solidFill>
                <a:latin typeface="Arial" panose="020B0604020202020204" pitchFamily="34" charset="0"/>
              </a:rPr>
              <a:t>Save time by combining your wellness visit and physical into a single office visit</a:t>
            </a:r>
          </a:p>
          <a:p>
            <a:pPr marL="4572" indent="0">
              <a:spcBef>
                <a:spcPts val="900"/>
              </a:spcBef>
              <a:spcAft>
                <a:spcPts val="1200"/>
              </a:spcAft>
              <a:buClr>
                <a:schemeClr val="tx1"/>
              </a:buClr>
              <a:buSzPct val="125000"/>
              <a:buNone/>
            </a:pPr>
            <a:r>
              <a:rPr lang="en-US" sz="1400" dirty="0">
                <a:solidFill>
                  <a:schemeClr val="tx1"/>
                </a:solidFill>
                <a:latin typeface="Arial" panose="020B0604020202020204" pitchFamily="34" charset="0"/>
              </a:rPr>
              <a:t>Schedule your appointment early in the year to get any other preventive care you may need</a:t>
            </a:r>
          </a:p>
          <a:p>
            <a:pPr marL="4572" indent="0">
              <a:spcBef>
                <a:spcPts val="900"/>
              </a:spcBef>
              <a:spcAft>
                <a:spcPts val="1200"/>
              </a:spcAft>
              <a:buClr>
                <a:schemeClr val="tx1"/>
              </a:buClr>
              <a:buSzPct val="125000"/>
              <a:buNone/>
            </a:pPr>
            <a:r>
              <a:rPr lang="en-US" sz="1400" dirty="0">
                <a:solidFill>
                  <a:schemeClr val="tx1"/>
                </a:solidFill>
                <a:latin typeface="Arial" panose="020B0604020202020204" pitchFamily="34" charset="0"/>
              </a:rPr>
              <a:t>Make sure you follow through with your provider’s recommendations for screenings, exams and other care</a:t>
            </a:r>
          </a:p>
        </p:txBody>
      </p:sp>
      <p:sp>
        <p:nvSpPr>
          <p:cNvPr id="5" name="TextBox 4">
            <a:extLst>
              <a:ext uri="{FF2B5EF4-FFF2-40B4-BE49-F238E27FC236}">
                <a16:creationId xmlns:a16="http://schemas.microsoft.com/office/drawing/2014/main" id="{0F87DAEE-61A5-D364-B584-A3ADFFE93B6E}"/>
              </a:ext>
            </a:extLst>
          </p:cNvPr>
          <p:cNvSpPr txBox="1"/>
          <p:nvPr/>
        </p:nvSpPr>
        <p:spPr>
          <a:xfrm>
            <a:off x="374904" y="4271228"/>
            <a:ext cx="4717796" cy="830997"/>
          </a:xfrm>
          <a:prstGeom prst="rect">
            <a:avLst/>
          </a:prstGeom>
          <a:noFill/>
        </p:spPr>
        <p:txBody>
          <a:bodyPr wrap="square">
            <a:spAutoFit/>
          </a:bodyPr>
          <a:lstStyle/>
          <a:p>
            <a:pPr>
              <a:spcAft>
                <a:spcPts val="1200"/>
              </a:spcAft>
            </a:pPr>
            <a:r>
              <a:rPr lang="en-US" sz="1600" b="1" dirty="0">
                <a:latin typeface="+mj-lt"/>
              </a:rPr>
              <a:t>You do not have to wait 12 months. Schedule your Annual Wellness Visit anytime during the calendar year.</a:t>
            </a:r>
          </a:p>
        </p:txBody>
      </p:sp>
      <p:pic>
        <p:nvPicPr>
          <p:cNvPr id="10" name="Picture 9">
            <a:extLst>
              <a:ext uri="{FF2B5EF4-FFF2-40B4-BE49-F238E27FC236}">
                <a16:creationId xmlns:a16="http://schemas.microsoft.com/office/drawing/2014/main" id="{C81F7E51-8F17-B1BB-F3A0-57AE06A85254}"/>
              </a:ext>
            </a:extLst>
          </p:cNvPr>
          <p:cNvPicPr>
            <a:picLocks noChangeAspect="1"/>
          </p:cNvPicPr>
          <p:nvPr/>
        </p:nvPicPr>
        <p:blipFill>
          <a:blip r:embed="rId5"/>
          <a:srcRect/>
          <a:stretch/>
        </p:blipFill>
        <p:spPr>
          <a:xfrm>
            <a:off x="517787" y="2450993"/>
            <a:ext cx="548641" cy="548641"/>
          </a:xfrm>
          <a:prstGeom prst="rect">
            <a:avLst/>
          </a:prstGeom>
        </p:spPr>
      </p:pic>
      <p:pic>
        <p:nvPicPr>
          <p:cNvPr id="11" name="Picture 10">
            <a:extLst>
              <a:ext uri="{FF2B5EF4-FFF2-40B4-BE49-F238E27FC236}">
                <a16:creationId xmlns:a16="http://schemas.microsoft.com/office/drawing/2014/main" id="{CE48BAE8-1B98-133B-4DA2-0310861BF05C}"/>
              </a:ext>
            </a:extLst>
          </p:cNvPr>
          <p:cNvPicPr>
            <a:picLocks noChangeAspect="1"/>
          </p:cNvPicPr>
          <p:nvPr/>
        </p:nvPicPr>
        <p:blipFill>
          <a:blip r:embed="rId6"/>
          <a:srcRect/>
          <a:stretch/>
        </p:blipFill>
        <p:spPr>
          <a:xfrm>
            <a:off x="517787" y="3145264"/>
            <a:ext cx="548640" cy="548640"/>
          </a:xfrm>
          <a:prstGeom prst="rect">
            <a:avLst/>
          </a:prstGeom>
        </p:spPr>
      </p:pic>
    </p:spTree>
    <p:extLst>
      <p:ext uri="{BB962C8B-B14F-4D97-AF65-F5344CB8AC3E}">
        <p14:creationId xmlns:p14="http://schemas.microsoft.com/office/powerpoint/2010/main" val="2106010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lide Number Placeholder 101">
            <a:extLst>
              <a:ext uri="{FF2B5EF4-FFF2-40B4-BE49-F238E27FC236}">
                <a16:creationId xmlns:a16="http://schemas.microsoft.com/office/drawing/2014/main" id="{E4C588A8-CB36-6846-8CFE-DBCDAC1461D7}"/>
              </a:ext>
            </a:extLst>
          </p:cNvPr>
          <p:cNvSpPr>
            <a:spLocks noGrp="1"/>
          </p:cNvSpPr>
          <p:nvPr>
            <p:ph type="sldNum" sz="quarter" idx="10"/>
          </p:nvPr>
        </p:nvSpPr>
        <p:spPr/>
        <p:txBody>
          <a:bodyPr/>
          <a:lstStyle/>
          <a:p>
            <a:fld id="{66DE20E4-D496-034F-914D-F7F15B93E95B}" type="slidenum">
              <a:rPr lang="en-US" smtClean="0"/>
              <a:pPr/>
              <a:t>2</a:t>
            </a:fld>
            <a:endParaRPr lang="en-US"/>
          </a:p>
        </p:txBody>
      </p:sp>
      <p:sp>
        <p:nvSpPr>
          <p:cNvPr id="34" name="Text Placeholder 33">
            <a:extLst>
              <a:ext uri="{FF2B5EF4-FFF2-40B4-BE49-F238E27FC236}">
                <a16:creationId xmlns:a16="http://schemas.microsoft.com/office/drawing/2014/main" id="{B5059DD9-2E3A-F646-9AD8-3DCD70D100A8}"/>
              </a:ext>
            </a:extLst>
          </p:cNvPr>
          <p:cNvSpPr>
            <a:spLocks noGrp="1"/>
          </p:cNvSpPr>
          <p:nvPr>
            <p:ph type="body" sz="quarter" idx="16"/>
          </p:nvPr>
        </p:nvSpPr>
        <p:spPr>
          <a:xfrm>
            <a:off x="1923122" y="1068744"/>
            <a:ext cx="4369737" cy="328313"/>
          </a:xfrm>
        </p:spPr>
        <p:txBody>
          <a:bodyPr/>
          <a:lstStyle/>
          <a:p>
            <a:r>
              <a:rPr lang="en-US" sz="1800"/>
              <a:t>Original Medicare Basics</a:t>
            </a:r>
          </a:p>
        </p:txBody>
      </p:sp>
      <p:sp>
        <p:nvSpPr>
          <p:cNvPr id="36" name="Text Placeholder 35">
            <a:extLst>
              <a:ext uri="{FF2B5EF4-FFF2-40B4-BE49-F238E27FC236}">
                <a16:creationId xmlns:a16="http://schemas.microsoft.com/office/drawing/2014/main" id="{A6C6DC8D-8F18-914D-B52B-FD847DBC32EA}"/>
              </a:ext>
            </a:extLst>
          </p:cNvPr>
          <p:cNvSpPr>
            <a:spLocks noGrp="1"/>
          </p:cNvSpPr>
          <p:nvPr>
            <p:ph type="body" sz="quarter" idx="18"/>
          </p:nvPr>
        </p:nvSpPr>
        <p:spPr>
          <a:xfrm>
            <a:off x="1923122" y="2376659"/>
            <a:ext cx="4369737" cy="328313"/>
          </a:xfrm>
        </p:spPr>
        <p:txBody>
          <a:bodyPr/>
          <a:lstStyle/>
          <a:p>
            <a:r>
              <a:rPr lang="en-US" sz="1800"/>
              <a:t>Plan Benefits, Programs and Features</a:t>
            </a:r>
          </a:p>
        </p:txBody>
      </p:sp>
      <p:sp>
        <p:nvSpPr>
          <p:cNvPr id="38" name="Text Placeholder 37">
            <a:extLst>
              <a:ext uri="{FF2B5EF4-FFF2-40B4-BE49-F238E27FC236}">
                <a16:creationId xmlns:a16="http://schemas.microsoft.com/office/drawing/2014/main" id="{BBA7AD29-5204-D840-AE5C-D31E0CED0B28}"/>
              </a:ext>
            </a:extLst>
          </p:cNvPr>
          <p:cNvSpPr>
            <a:spLocks noGrp="1"/>
          </p:cNvSpPr>
          <p:nvPr>
            <p:ph type="body" sz="quarter" idx="20"/>
          </p:nvPr>
        </p:nvSpPr>
        <p:spPr>
          <a:xfrm>
            <a:off x="1923122" y="3738660"/>
            <a:ext cx="4369737" cy="328313"/>
          </a:xfrm>
        </p:spPr>
        <p:txBody>
          <a:bodyPr/>
          <a:lstStyle/>
          <a:p>
            <a:r>
              <a:rPr lang="en-US" sz="1800"/>
              <a:t>What to Expect Next</a:t>
            </a:r>
          </a:p>
        </p:txBody>
      </p:sp>
      <p:sp>
        <p:nvSpPr>
          <p:cNvPr id="40" name="Text Placeholder 39">
            <a:extLst>
              <a:ext uri="{FF2B5EF4-FFF2-40B4-BE49-F238E27FC236}">
                <a16:creationId xmlns:a16="http://schemas.microsoft.com/office/drawing/2014/main" id="{37871DD5-4E03-B04B-AE01-6396664A69CE}"/>
              </a:ext>
            </a:extLst>
          </p:cNvPr>
          <p:cNvSpPr>
            <a:spLocks noGrp="1"/>
          </p:cNvSpPr>
          <p:nvPr>
            <p:ph type="body" sz="quarter" idx="22"/>
          </p:nvPr>
        </p:nvSpPr>
        <p:spPr>
          <a:xfrm>
            <a:off x="1923122" y="5057805"/>
            <a:ext cx="4369737" cy="328313"/>
          </a:xfrm>
        </p:spPr>
        <p:txBody>
          <a:bodyPr/>
          <a:lstStyle/>
          <a:p>
            <a:r>
              <a:rPr lang="en-US" sz="1800" dirty="0"/>
              <a:t>How to Enroll</a:t>
            </a:r>
          </a:p>
        </p:txBody>
      </p:sp>
      <p:pic>
        <p:nvPicPr>
          <p:cNvPr id="21" name="Graphic 20">
            <a:extLst>
              <a:ext uri="{FF2B5EF4-FFF2-40B4-BE49-F238E27FC236}">
                <a16:creationId xmlns:a16="http://schemas.microsoft.com/office/drawing/2014/main" id="{39458124-CACE-7E5F-30C2-A53EDBDC084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80937" y="788176"/>
            <a:ext cx="802363" cy="802363"/>
          </a:xfrm>
          <a:prstGeom prst="rect">
            <a:avLst/>
          </a:prstGeom>
        </p:spPr>
      </p:pic>
      <p:pic>
        <p:nvPicPr>
          <p:cNvPr id="22" name="Graphic 21">
            <a:extLst>
              <a:ext uri="{FF2B5EF4-FFF2-40B4-BE49-F238E27FC236}">
                <a16:creationId xmlns:a16="http://schemas.microsoft.com/office/drawing/2014/main" id="{4E8CC60F-81AD-41CF-AB6C-6A70138B752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80937" y="4809895"/>
            <a:ext cx="802363" cy="802363"/>
          </a:xfrm>
          <a:prstGeom prst="rect">
            <a:avLst/>
          </a:prstGeom>
        </p:spPr>
      </p:pic>
      <p:pic>
        <p:nvPicPr>
          <p:cNvPr id="23" name="Graphic 48">
            <a:extLst>
              <a:ext uri="{FF2B5EF4-FFF2-40B4-BE49-F238E27FC236}">
                <a16:creationId xmlns:a16="http://schemas.microsoft.com/office/drawing/2014/main" id="{F93FE268-CFA0-2879-D52E-2A4F78FBB604}"/>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880937" y="2128749"/>
            <a:ext cx="802363" cy="802363"/>
          </a:xfrm>
          <a:prstGeom prst="rect">
            <a:avLst/>
          </a:prstGeom>
        </p:spPr>
      </p:pic>
      <p:pic>
        <p:nvPicPr>
          <p:cNvPr id="24" name="Graphic 49">
            <a:extLst>
              <a:ext uri="{FF2B5EF4-FFF2-40B4-BE49-F238E27FC236}">
                <a16:creationId xmlns:a16="http://schemas.microsoft.com/office/drawing/2014/main" id="{9721BA96-8883-B610-E99B-323B3F2061EC}"/>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880937" y="3469322"/>
            <a:ext cx="802363" cy="802363"/>
          </a:xfrm>
          <a:prstGeom prst="rect">
            <a:avLst/>
          </a:prstGeom>
        </p:spPr>
      </p:pic>
    </p:spTree>
    <p:extLst>
      <p:ext uri="{BB962C8B-B14F-4D97-AF65-F5344CB8AC3E}">
        <p14:creationId xmlns:p14="http://schemas.microsoft.com/office/powerpoint/2010/main" val="708658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a:xfrm>
            <a:off x="371801" y="347472"/>
            <a:ext cx="5217340" cy="1056387"/>
          </a:xfrm>
        </p:spPr>
        <p:txBody>
          <a:bodyPr/>
          <a:lstStyle/>
          <a:p>
            <a:r>
              <a:rPr lang="en-US" dirty="0">
                <a:solidFill>
                  <a:schemeClr val="tx1"/>
                </a:solidFill>
              </a:rPr>
              <a:t>UnitedHealthcare</a:t>
            </a:r>
            <a:r>
              <a:rPr kumimoji="0" lang="en-US" sz="1800" b="1" i="0" u="none" strike="noStrike" kern="1200" cap="none" spc="0" normalizeH="0" baseline="80000" noProof="0" dirty="0">
                <a:ln>
                  <a:noFill/>
                </a:ln>
                <a:solidFill>
                  <a:srgbClr val="002677"/>
                </a:solidFill>
                <a:effectLst/>
                <a:uLnTx/>
                <a:uFillTx/>
                <a:latin typeface="Georgia"/>
                <a:ea typeface="+mj-ea"/>
                <a:cs typeface="+mj-cs"/>
              </a:rPr>
              <a:t>®</a:t>
            </a:r>
            <a:r>
              <a:rPr lang="en-US" baseline="30000" dirty="0">
                <a:solidFill>
                  <a:schemeClr val="tx1"/>
                </a:solidFill>
              </a:rPr>
              <a:t> </a:t>
            </a:r>
            <a:r>
              <a:rPr lang="en-US" dirty="0">
                <a:solidFill>
                  <a:schemeClr val="tx1"/>
                </a:solidFill>
              </a:rPr>
              <a:t> HouseCalls</a:t>
            </a:r>
            <a:r>
              <a:rPr lang="en-US" baseline="30000" dirty="0">
                <a:solidFill>
                  <a:schemeClr val="tx1"/>
                </a:solidFill>
              </a:rPr>
              <a:t>*</a:t>
            </a:r>
            <a:endParaRPr lang="en-US" dirty="0"/>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20</a:t>
            </a:fld>
            <a:endParaRPr lang="en-US" dirty="0"/>
          </a:p>
        </p:txBody>
      </p:sp>
      <p:sp>
        <p:nvSpPr>
          <p:cNvPr id="4" name="Text Placeholder 3">
            <a:extLst>
              <a:ext uri="{FF2B5EF4-FFF2-40B4-BE49-F238E27FC236}">
                <a16:creationId xmlns:a16="http://schemas.microsoft.com/office/drawing/2014/main" id="{AC1F42F2-B981-89FE-F3DD-2B3F6F628E5D}"/>
              </a:ext>
            </a:extLst>
          </p:cNvPr>
          <p:cNvSpPr>
            <a:spLocks noGrp="1"/>
          </p:cNvSpPr>
          <p:nvPr>
            <p:ph type="body" sz="quarter" idx="13"/>
          </p:nvPr>
        </p:nvSpPr>
        <p:spPr/>
        <p:txBody>
          <a:bodyPr/>
          <a:lstStyle/>
          <a:p>
            <a:r>
              <a:rPr lang="en-US" dirty="0">
                <a:solidFill>
                  <a:schemeClr val="tx2"/>
                </a:solidFill>
              </a:rPr>
              <a:t>*HouseCalls may not be available in all areas.</a:t>
            </a:r>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371802" y="1755776"/>
            <a:ext cx="4985125" cy="3279774"/>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nSpc>
                <a:spcPct val="100000"/>
              </a:lnSpc>
              <a:buNone/>
            </a:pPr>
            <a:r>
              <a:rPr lang="en-US" sz="1400" b="1" dirty="0">
                <a:solidFill>
                  <a:schemeClr val="tx1"/>
                </a:solidFill>
                <a:latin typeface="Arial" panose="020B0604020202020204" pitchFamily="34" charset="0"/>
              </a:rPr>
              <a:t>Have a yearly in-home check-up to help stay on top of your health between regular doctors’ visits.</a:t>
            </a:r>
          </a:p>
          <a:p>
            <a:pPr marL="460375">
              <a:lnSpc>
                <a:spcPct val="100000"/>
              </a:lnSpc>
              <a:spcBef>
                <a:spcPts val="600"/>
              </a:spcBef>
              <a:buNone/>
            </a:pPr>
            <a:r>
              <a:rPr lang="en-US" sz="1200" dirty="0">
                <a:solidFill>
                  <a:schemeClr val="tx1"/>
                </a:solidFill>
                <a:latin typeface="Arial" panose="020B0604020202020204" pitchFamily="34" charset="0"/>
              </a:rPr>
              <a:t>No extra costs</a:t>
            </a:r>
          </a:p>
          <a:p>
            <a:pPr marL="460375">
              <a:lnSpc>
                <a:spcPct val="100000"/>
              </a:lnSpc>
              <a:spcBef>
                <a:spcPts val="600"/>
              </a:spcBef>
              <a:buNone/>
            </a:pPr>
            <a:r>
              <a:rPr lang="en-US" sz="1200" dirty="0">
                <a:solidFill>
                  <a:schemeClr val="tx1"/>
                </a:solidFill>
                <a:latin typeface="Arial" panose="020B0604020202020204" pitchFamily="34" charset="0"/>
              </a:rPr>
              <a:t>A licensed health care practitioner will perform a head-to-toe exam, health screenings, review your health history and </a:t>
            </a:r>
            <a:br>
              <a:rPr lang="en-US" sz="1200" dirty="0">
                <a:solidFill>
                  <a:schemeClr val="tx1"/>
                </a:solidFill>
                <a:latin typeface="Arial" panose="020B0604020202020204" pitchFamily="34" charset="0"/>
              </a:rPr>
            </a:br>
            <a:r>
              <a:rPr lang="en-US" sz="1200" dirty="0">
                <a:solidFill>
                  <a:schemeClr val="tx1"/>
                </a:solidFill>
                <a:latin typeface="Arial" panose="020B0604020202020204" pitchFamily="34" charset="0"/>
              </a:rPr>
              <a:t>current medications, help identify health risks and provide </a:t>
            </a:r>
            <a:br>
              <a:rPr lang="en-US" sz="1200" dirty="0">
                <a:solidFill>
                  <a:schemeClr val="tx1"/>
                </a:solidFill>
                <a:latin typeface="Arial" panose="020B0604020202020204" pitchFamily="34" charset="0"/>
              </a:rPr>
            </a:br>
            <a:r>
              <a:rPr lang="en-US" sz="1200" dirty="0">
                <a:solidFill>
                  <a:schemeClr val="tx1"/>
                </a:solidFill>
                <a:latin typeface="Arial" panose="020B0604020202020204" pitchFamily="34" charset="0"/>
              </a:rPr>
              <a:t>health education</a:t>
            </a:r>
          </a:p>
          <a:p>
            <a:pPr marL="460375">
              <a:lnSpc>
                <a:spcPct val="100000"/>
              </a:lnSpc>
              <a:spcBef>
                <a:spcPts val="600"/>
              </a:spcBef>
              <a:buNone/>
            </a:pPr>
            <a:r>
              <a:rPr lang="en-US" sz="1200" dirty="0">
                <a:solidFill>
                  <a:schemeClr val="tx1"/>
                </a:solidFill>
                <a:latin typeface="Arial" panose="020B0604020202020204" pitchFamily="34" charset="0"/>
              </a:rPr>
              <a:t>The visit lasts up to an hour. You can talk about health concerns and ask questions that you haven’t had time to ask before.</a:t>
            </a:r>
          </a:p>
          <a:p>
            <a:pPr marL="460375">
              <a:lnSpc>
                <a:spcPct val="100000"/>
              </a:lnSpc>
              <a:spcBef>
                <a:spcPts val="600"/>
              </a:spcBef>
              <a:buNone/>
            </a:pPr>
            <a:r>
              <a:rPr lang="en-US" sz="1200" dirty="0">
                <a:solidFill>
                  <a:schemeClr val="tx1"/>
                </a:solidFill>
                <a:latin typeface="Arial" panose="020B0604020202020204" pitchFamily="34" charset="0"/>
              </a:rPr>
              <a:t>You’ll get a personalized checklist of topics to discuss at your next doctor’s visit</a:t>
            </a:r>
          </a:p>
          <a:p>
            <a:pPr marL="460375">
              <a:lnSpc>
                <a:spcPct val="100000"/>
              </a:lnSpc>
              <a:spcBef>
                <a:spcPts val="600"/>
              </a:spcBef>
              <a:buNone/>
            </a:pPr>
            <a:r>
              <a:rPr lang="en-US" sz="1200" dirty="0">
                <a:solidFill>
                  <a:schemeClr val="tx1"/>
                </a:solidFill>
                <a:latin typeface="Arial" panose="020B0604020202020204" pitchFamily="34" charset="0"/>
              </a:rPr>
              <a:t>HouseCalls will send a summary of your visit to you and your regular doctor</a:t>
            </a:r>
          </a:p>
        </p:txBody>
      </p:sp>
      <p:sp>
        <p:nvSpPr>
          <p:cNvPr id="6" name="Rectangle 5">
            <a:extLst>
              <a:ext uri="{FF2B5EF4-FFF2-40B4-BE49-F238E27FC236}">
                <a16:creationId xmlns:a16="http://schemas.microsoft.com/office/drawing/2014/main" id="{1B06776C-F8A2-0821-1AAA-EEF3BC4AE4B8}"/>
              </a:ext>
            </a:extLst>
          </p:cNvPr>
          <p:cNvSpPr/>
          <p:nvPr/>
        </p:nvSpPr>
        <p:spPr>
          <a:xfrm>
            <a:off x="5860111" y="0"/>
            <a:ext cx="328388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AF7BE448-3689-FC87-D8AD-D19CF880BF13}"/>
              </a:ext>
            </a:extLst>
          </p:cNvPr>
          <p:cNvPicPr>
            <a:picLocks noChangeAspect="1"/>
          </p:cNvPicPr>
          <p:nvPr/>
        </p:nvPicPr>
        <p:blipFill>
          <a:blip r:embed="rId3"/>
          <a:srcRect/>
          <a:stretch/>
        </p:blipFill>
        <p:spPr>
          <a:xfrm>
            <a:off x="443036" y="2274573"/>
            <a:ext cx="429768" cy="429768"/>
          </a:xfrm>
          <a:prstGeom prst="rect">
            <a:avLst/>
          </a:prstGeom>
        </p:spPr>
      </p:pic>
      <p:pic>
        <p:nvPicPr>
          <p:cNvPr id="13" name="Picture 12">
            <a:extLst>
              <a:ext uri="{FF2B5EF4-FFF2-40B4-BE49-F238E27FC236}">
                <a16:creationId xmlns:a16="http://schemas.microsoft.com/office/drawing/2014/main" id="{82EF616E-5F10-869B-39DD-E5BE74EB184C}"/>
              </a:ext>
            </a:extLst>
          </p:cNvPr>
          <p:cNvPicPr>
            <a:picLocks noChangeAspect="1"/>
          </p:cNvPicPr>
          <p:nvPr/>
        </p:nvPicPr>
        <p:blipFill>
          <a:blip r:embed="rId3"/>
          <a:srcRect/>
          <a:stretch/>
        </p:blipFill>
        <p:spPr>
          <a:xfrm>
            <a:off x="443036" y="2612517"/>
            <a:ext cx="429768" cy="429768"/>
          </a:xfrm>
          <a:prstGeom prst="rect">
            <a:avLst/>
          </a:prstGeom>
        </p:spPr>
      </p:pic>
      <p:pic>
        <p:nvPicPr>
          <p:cNvPr id="14" name="Picture 13">
            <a:extLst>
              <a:ext uri="{FF2B5EF4-FFF2-40B4-BE49-F238E27FC236}">
                <a16:creationId xmlns:a16="http://schemas.microsoft.com/office/drawing/2014/main" id="{121BAF0D-3708-18E6-0CB7-6C5E0E836B73}"/>
              </a:ext>
            </a:extLst>
          </p:cNvPr>
          <p:cNvPicPr>
            <a:picLocks noChangeAspect="1"/>
          </p:cNvPicPr>
          <p:nvPr/>
        </p:nvPicPr>
        <p:blipFill>
          <a:blip r:embed="rId3"/>
          <a:srcRect/>
          <a:stretch/>
        </p:blipFill>
        <p:spPr>
          <a:xfrm>
            <a:off x="443036" y="3513357"/>
            <a:ext cx="429768" cy="429768"/>
          </a:xfrm>
          <a:prstGeom prst="rect">
            <a:avLst/>
          </a:prstGeom>
        </p:spPr>
      </p:pic>
      <p:pic>
        <p:nvPicPr>
          <p:cNvPr id="15" name="Picture 14">
            <a:extLst>
              <a:ext uri="{FF2B5EF4-FFF2-40B4-BE49-F238E27FC236}">
                <a16:creationId xmlns:a16="http://schemas.microsoft.com/office/drawing/2014/main" id="{D8E81872-B412-58A1-78CA-5FC736E913DF}"/>
              </a:ext>
            </a:extLst>
          </p:cNvPr>
          <p:cNvPicPr>
            <a:picLocks noChangeAspect="1"/>
          </p:cNvPicPr>
          <p:nvPr/>
        </p:nvPicPr>
        <p:blipFill>
          <a:blip r:embed="rId3"/>
          <a:srcRect/>
          <a:stretch/>
        </p:blipFill>
        <p:spPr>
          <a:xfrm>
            <a:off x="443036" y="4031248"/>
            <a:ext cx="429768" cy="429768"/>
          </a:xfrm>
          <a:prstGeom prst="rect">
            <a:avLst/>
          </a:prstGeom>
        </p:spPr>
      </p:pic>
      <p:pic>
        <p:nvPicPr>
          <p:cNvPr id="16" name="Picture 15">
            <a:extLst>
              <a:ext uri="{FF2B5EF4-FFF2-40B4-BE49-F238E27FC236}">
                <a16:creationId xmlns:a16="http://schemas.microsoft.com/office/drawing/2014/main" id="{B5327718-AE01-5D64-4A6A-2BEFABDADB57}"/>
              </a:ext>
            </a:extLst>
          </p:cNvPr>
          <p:cNvPicPr>
            <a:picLocks noChangeAspect="1"/>
          </p:cNvPicPr>
          <p:nvPr/>
        </p:nvPicPr>
        <p:blipFill>
          <a:blip r:embed="rId3"/>
          <a:srcRect/>
          <a:stretch/>
        </p:blipFill>
        <p:spPr>
          <a:xfrm>
            <a:off x="443036" y="4534326"/>
            <a:ext cx="429768" cy="429768"/>
          </a:xfrm>
          <a:prstGeom prst="rect">
            <a:avLst/>
          </a:prstGeom>
        </p:spPr>
      </p:pic>
      <p:sp>
        <p:nvSpPr>
          <p:cNvPr id="5" name="TextBox 4">
            <a:extLst>
              <a:ext uri="{FF2B5EF4-FFF2-40B4-BE49-F238E27FC236}">
                <a16:creationId xmlns:a16="http://schemas.microsoft.com/office/drawing/2014/main" id="{FB25434B-EBC5-AAA8-F7C3-EB5E9519F6BC}"/>
              </a:ext>
            </a:extLst>
          </p:cNvPr>
          <p:cNvSpPr txBox="1"/>
          <p:nvPr/>
        </p:nvSpPr>
        <p:spPr>
          <a:xfrm>
            <a:off x="6110433" y="2718491"/>
            <a:ext cx="2733485" cy="2177519"/>
          </a:xfrm>
          <a:prstGeom prst="rect">
            <a:avLst/>
          </a:prstGeom>
          <a:noFill/>
        </p:spPr>
        <p:txBody>
          <a:bodyPr wrap="square">
            <a:spAutoFit/>
          </a:bodyPr>
          <a:lstStyle/>
          <a:p>
            <a:pPr>
              <a:spcBef>
                <a:spcPts val="300"/>
              </a:spcBef>
              <a:spcAft>
                <a:spcPts val="600"/>
              </a:spcAft>
            </a:pPr>
            <a:r>
              <a:rPr lang="en-US" sz="1600" b="1" dirty="0">
                <a:solidFill>
                  <a:schemeClr val="accent1"/>
                </a:solidFill>
                <a:latin typeface="+mj-lt"/>
                <a:cs typeface="Arial" panose="020B0604020202020204" pitchFamily="34" charset="0"/>
              </a:rPr>
              <a:t>Prefer a video </a:t>
            </a:r>
            <a:br>
              <a:rPr lang="en-US" sz="1600" b="1" dirty="0">
                <a:solidFill>
                  <a:schemeClr val="accent1"/>
                </a:solidFill>
                <a:latin typeface="+mj-lt"/>
                <a:cs typeface="Arial" panose="020B0604020202020204" pitchFamily="34" charset="0"/>
              </a:rPr>
            </a:br>
            <a:r>
              <a:rPr lang="en-US" sz="1600" b="1" dirty="0">
                <a:solidFill>
                  <a:schemeClr val="accent1"/>
                </a:solidFill>
                <a:latin typeface="+mj-lt"/>
                <a:cs typeface="Arial" panose="020B0604020202020204" pitchFamily="34" charset="0"/>
              </a:rPr>
              <a:t>visit instead? </a:t>
            </a:r>
            <a:endParaRPr lang="en-US" sz="1200" b="1" dirty="0">
              <a:solidFill>
                <a:schemeClr val="accent1"/>
              </a:solidFill>
              <a:latin typeface="+mj-lt"/>
              <a:cs typeface="Arial" panose="020B0604020202020204" pitchFamily="34" charset="0"/>
            </a:endParaRPr>
          </a:p>
          <a:p>
            <a:pPr>
              <a:spcBef>
                <a:spcPts val="300"/>
              </a:spcBef>
              <a:spcAft>
                <a:spcPts val="600"/>
              </a:spcAft>
            </a:pPr>
            <a:r>
              <a:rPr lang="en-US" sz="1200" dirty="0"/>
              <a:t>HouseCalls offers a video visit using a computer, tablet or smartphone to connect plan members with a health care practitioner. They will review your health history and current medications, discuss important health screenings, identify health risks and provide health education.</a:t>
            </a:r>
          </a:p>
        </p:txBody>
      </p:sp>
      <p:pic>
        <p:nvPicPr>
          <p:cNvPr id="17" name="Picture 16" descr="A cellphone with a stethoscope on the screen&#10;&#10;Description automatically generated with medium confidence">
            <a:extLst>
              <a:ext uri="{FF2B5EF4-FFF2-40B4-BE49-F238E27FC236}">
                <a16:creationId xmlns:a16="http://schemas.microsoft.com/office/drawing/2014/main" id="{9DC81BFC-F277-6743-4BB5-1E4C0DD0418D}"/>
              </a:ext>
            </a:extLst>
          </p:cNvPr>
          <p:cNvPicPr>
            <a:picLocks noChangeAspect="1"/>
          </p:cNvPicPr>
          <p:nvPr/>
        </p:nvPicPr>
        <p:blipFill>
          <a:blip r:embed="rId4"/>
          <a:stretch>
            <a:fillRect/>
          </a:stretch>
        </p:blipFill>
        <p:spPr>
          <a:xfrm>
            <a:off x="5860110" y="0"/>
            <a:ext cx="3283889" cy="2462917"/>
          </a:xfrm>
          <a:prstGeom prst="rect">
            <a:avLst/>
          </a:prstGeom>
        </p:spPr>
      </p:pic>
    </p:spTree>
    <p:extLst>
      <p:ext uri="{BB962C8B-B14F-4D97-AF65-F5344CB8AC3E}">
        <p14:creationId xmlns:p14="http://schemas.microsoft.com/office/powerpoint/2010/main" val="475674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lipart, cartoon, heart, graphics&#10;&#10;Description automatically generated">
            <a:extLst>
              <a:ext uri="{FF2B5EF4-FFF2-40B4-BE49-F238E27FC236}">
                <a16:creationId xmlns:a16="http://schemas.microsoft.com/office/drawing/2014/main" id="{C96C7E55-B005-698F-D8EB-183563E7AB2A}"/>
              </a:ext>
            </a:extLst>
          </p:cNvPr>
          <p:cNvPicPr>
            <a:picLocks noChangeAspect="1"/>
          </p:cNvPicPr>
          <p:nvPr/>
        </p:nvPicPr>
        <p:blipFill rotWithShape="1">
          <a:blip r:embed="rId3"/>
          <a:srcRect r="8075"/>
          <a:stretch/>
        </p:blipFill>
        <p:spPr>
          <a:xfrm>
            <a:off x="5426765" y="3087251"/>
            <a:ext cx="3627119" cy="2959316"/>
          </a:xfrm>
          <a:prstGeom prst="rect">
            <a:avLst/>
          </a:prstGeom>
        </p:spPr>
      </p:pic>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p:txBody>
          <a:bodyPr/>
          <a:lstStyle/>
          <a:p>
            <a:r>
              <a:rPr lang="en-US" dirty="0"/>
              <a:t>Take an active role in your health </a:t>
            </a:r>
            <a:br>
              <a:rPr lang="en-US" dirty="0"/>
            </a:br>
            <a:r>
              <a:rPr lang="en-US" dirty="0"/>
              <a:t>with Renew by UnitedHealthcare</a:t>
            </a:r>
            <a:r>
              <a:rPr lang="en-US" sz="1800" baseline="80000" dirty="0"/>
              <a:t>®</a:t>
            </a:r>
            <a:r>
              <a:rPr lang="en-US" baseline="30000" dirty="0"/>
              <a:t>*</a:t>
            </a:r>
            <a:endParaRPr lang="en-US" dirty="0"/>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21</a:t>
            </a:fld>
            <a:endParaRPr lang="en-US" dirty="0"/>
          </a:p>
        </p:txBody>
      </p:sp>
      <p:sp>
        <p:nvSpPr>
          <p:cNvPr id="4" name="Text Placeholder 3">
            <a:extLst>
              <a:ext uri="{FF2B5EF4-FFF2-40B4-BE49-F238E27FC236}">
                <a16:creationId xmlns:a16="http://schemas.microsoft.com/office/drawing/2014/main" id="{AC1F42F2-B981-89FE-F3DD-2B3F6F628E5D}"/>
              </a:ext>
            </a:extLst>
          </p:cNvPr>
          <p:cNvSpPr>
            <a:spLocks noGrp="1"/>
          </p:cNvSpPr>
          <p:nvPr>
            <p:ph type="body" sz="quarter" idx="13"/>
          </p:nvPr>
        </p:nvSpPr>
        <p:spPr/>
        <p:txBody>
          <a:bodyPr/>
          <a:lstStyle/>
          <a:p>
            <a:r>
              <a:rPr lang="en-US" dirty="0">
                <a:solidFill>
                  <a:schemeClr val="tx2"/>
                </a:solidFill>
              </a:rPr>
              <a:t>*Renew by UnitedHealthcare is not available in all plans. Resources my vary.</a:t>
            </a:r>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371801" y="1743700"/>
            <a:ext cx="7272171" cy="1367947"/>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4572" indent="0">
              <a:buClr>
                <a:schemeClr val="tx1"/>
              </a:buClr>
              <a:buSzPct val="125000"/>
              <a:buNone/>
            </a:pPr>
            <a:r>
              <a:rPr lang="en-US" sz="1400" b="1" dirty="0">
                <a:solidFill>
                  <a:schemeClr val="tx1"/>
                </a:solidFill>
                <a:latin typeface="Arial" panose="020B0604020202020204" pitchFamily="34" charset="0"/>
              </a:rPr>
              <a:t>Explore our health and wellness experience that helps empower you to take charge of your well-being every day. </a:t>
            </a:r>
          </a:p>
          <a:p>
            <a:pPr marL="4572" indent="0">
              <a:buClr>
                <a:schemeClr val="tx1"/>
              </a:buClr>
              <a:buSzPct val="125000"/>
              <a:buNone/>
            </a:pPr>
            <a:r>
              <a:rPr lang="en-US" sz="1400" dirty="0">
                <a:solidFill>
                  <a:schemeClr val="tx1"/>
                </a:solidFill>
                <a:latin typeface="Arial" panose="020B0604020202020204" pitchFamily="34" charset="0"/>
              </a:rPr>
              <a:t>It provides a wide variety of useful resources and activities, including brain games, healthy recipes, learning courses, fitness activities and more. Renew can help you take a more active role in your health and wellness through:</a:t>
            </a:r>
          </a:p>
        </p:txBody>
      </p:sp>
      <p:sp>
        <p:nvSpPr>
          <p:cNvPr id="12" name="Text Placeholder 14">
            <a:extLst>
              <a:ext uri="{FF2B5EF4-FFF2-40B4-BE49-F238E27FC236}">
                <a16:creationId xmlns:a16="http://schemas.microsoft.com/office/drawing/2014/main" id="{949D96AE-FC5A-DAE5-0D3A-5A809437BB06}"/>
              </a:ext>
            </a:extLst>
          </p:cNvPr>
          <p:cNvSpPr txBox="1">
            <a:spLocks/>
          </p:cNvSpPr>
          <p:nvPr/>
        </p:nvSpPr>
        <p:spPr>
          <a:xfrm>
            <a:off x="371802" y="3111647"/>
            <a:ext cx="5720388" cy="1229732"/>
          </a:xfrm>
          <a:prstGeom prst="rect">
            <a:avLst/>
          </a:prstGeom>
        </p:spPr>
        <p:txBody>
          <a:bodyPr vert="horz" lIns="91440" tIns="45720" rIns="91440" bIns="45720" numCol="2"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4572" indent="0">
              <a:spcBef>
                <a:spcPts val="600"/>
              </a:spcBef>
              <a:buClr>
                <a:schemeClr val="tx1"/>
              </a:buClr>
              <a:buSzPct val="125000"/>
              <a:buNone/>
            </a:pPr>
            <a:r>
              <a:rPr lang="en-US" sz="1200" b="1" dirty="0">
                <a:solidFill>
                  <a:schemeClr val="tx1"/>
                </a:solidFill>
                <a:latin typeface="Arial" panose="020B0604020202020204" pitchFamily="34" charset="0"/>
              </a:rPr>
              <a:t>Renew Active</a:t>
            </a:r>
            <a:r>
              <a:rPr lang="en-US" sz="1200" b="1" baseline="30000" dirty="0">
                <a:solidFill>
                  <a:schemeClr val="tx1"/>
                </a:solidFill>
                <a:latin typeface="Arial" panose="020B0604020202020204" pitchFamily="34" charset="0"/>
              </a:rPr>
              <a:t>®</a:t>
            </a:r>
          </a:p>
          <a:p>
            <a:pPr marL="4572" indent="0">
              <a:spcBef>
                <a:spcPts val="600"/>
              </a:spcBef>
              <a:buClr>
                <a:schemeClr val="tx1"/>
              </a:buClr>
              <a:buSzPct val="125000"/>
              <a:buNone/>
            </a:pPr>
            <a:r>
              <a:rPr lang="en-US" sz="1200" b="1" dirty="0">
                <a:solidFill>
                  <a:schemeClr val="tx1"/>
                </a:solidFill>
                <a:latin typeface="Arial" panose="020B0604020202020204" pitchFamily="34" charset="0"/>
              </a:rPr>
              <a:t>Brain games</a:t>
            </a:r>
          </a:p>
          <a:p>
            <a:pPr marL="4572" indent="0">
              <a:spcBef>
                <a:spcPts val="600"/>
              </a:spcBef>
              <a:buClr>
                <a:schemeClr val="tx1"/>
              </a:buClr>
              <a:buSzPct val="125000"/>
              <a:buNone/>
            </a:pPr>
            <a:r>
              <a:rPr lang="en-US" sz="1200" b="1" dirty="0">
                <a:solidFill>
                  <a:schemeClr val="tx1"/>
                </a:solidFill>
                <a:latin typeface="Arial" panose="020B0604020202020204" pitchFamily="34" charset="0"/>
              </a:rPr>
              <a:t>Recipe library</a:t>
            </a:r>
          </a:p>
          <a:p>
            <a:pPr marL="4572" indent="0">
              <a:spcBef>
                <a:spcPts val="600"/>
              </a:spcBef>
              <a:buClr>
                <a:schemeClr val="tx1"/>
              </a:buClr>
              <a:buSzPct val="125000"/>
              <a:buNone/>
            </a:pPr>
            <a:r>
              <a:rPr lang="en-US" sz="1200" b="1" dirty="0">
                <a:solidFill>
                  <a:schemeClr val="tx1"/>
                </a:solidFill>
                <a:latin typeface="Arial" panose="020B0604020202020204" pitchFamily="34" charset="0"/>
              </a:rPr>
              <a:t>Workout videos</a:t>
            </a:r>
          </a:p>
          <a:p>
            <a:pPr marL="4572" indent="0">
              <a:spcBef>
                <a:spcPts val="600"/>
              </a:spcBef>
              <a:buClr>
                <a:schemeClr val="tx1"/>
              </a:buClr>
              <a:buSzPct val="125000"/>
              <a:buNone/>
            </a:pPr>
            <a:r>
              <a:rPr lang="en-US" sz="1200" b="1" dirty="0">
                <a:solidFill>
                  <a:schemeClr val="tx1"/>
                </a:solidFill>
                <a:latin typeface="Arial" panose="020B0604020202020204" pitchFamily="34" charset="0"/>
              </a:rPr>
              <a:t>Learning courses</a:t>
            </a:r>
          </a:p>
          <a:p>
            <a:pPr marL="4572" indent="0">
              <a:spcBef>
                <a:spcPts val="600"/>
              </a:spcBef>
              <a:buClr>
                <a:schemeClr val="tx1"/>
              </a:buClr>
              <a:buSzPct val="125000"/>
              <a:buNone/>
            </a:pPr>
            <a:r>
              <a:rPr lang="en-US" sz="1200" b="1" dirty="0">
                <a:solidFill>
                  <a:schemeClr val="tx1"/>
                </a:solidFill>
                <a:latin typeface="Arial" panose="020B0604020202020204" pitchFamily="34" charset="0"/>
              </a:rPr>
              <a:t>Health articles and videos</a:t>
            </a:r>
          </a:p>
        </p:txBody>
      </p:sp>
    </p:spTree>
    <p:extLst>
      <p:ext uri="{BB962C8B-B14F-4D97-AF65-F5344CB8AC3E}">
        <p14:creationId xmlns:p14="http://schemas.microsoft.com/office/powerpoint/2010/main" val="3166697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DF47C508-2F33-771F-4212-BE16DAB0AF3A}"/>
              </a:ext>
            </a:extLst>
          </p:cNvPr>
          <p:cNvSpPr txBox="1">
            <a:spLocks/>
          </p:cNvSpPr>
          <p:nvPr/>
        </p:nvSpPr>
        <p:spPr>
          <a:xfrm>
            <a:off x="1081924" y="1990407"/>
            <a:ext cx="7168224" cy="2147764"/>
          </a:xfrm>
          <a:prstGeom prst="rect">
            <a:avLst/>
          </a:prstGeom>
        </p:spPr>
        <p:txBody>
          <a:bodyPr vert="horz" lIns="91440" tIns="45720" rIns="91440" bIns="45720" numCol="1" spcCol="45720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a:spcBef>
                <a:spcPts val="1200"/>
              </a:spcBef>
              <a:spcAft>
                <a:spcPts val="1200"/>
              </a:spcAft>
            </a:pPr>
            <a:r>
              <a:rPr lang="en-US" sz="1200" dirty="0">
                <a:solidFill>
                  <a:schemeClr val="accent1"/>
                </a:solidFill>
                <a:effectLst/>
                <a:latin typeface="Arial" panose="020B0604020202020204" pitchFamily="34" charset="0"/>
                <a:cs typeface="Arial" panose="020B0604020202020204" pitchFamily="34" charset="0"/>
              </a:rPr>
              <a:t>Stay active with a free gym membership at a location you select from the largest national network of gyms and fitness locations. If you prefer to exercise at home, you can access thousands of on-demand workout videos and streaming fitness classes.</a:t>
            </a:r>
          </a:p>
          <a:p>
            <a:pPr>
              <a:spcBef>
                <a:spcPts val="1200"/>
              </a:spcBef>
              <a:spcAft>
                <a:spcPts val="1200"/>
              </a:spcAft>
            </a:pPr>
            <a:r>
              <a:rPr lang="en-US" sz="1200" dirty="0">
                <a:solidFill>
                  <a:schemeClr val="accent1"/>
                </a:solidFill>
                <a:effectLst/>
                <a:latin typeface="Arial" panose="020B0604020202020204" pitchFamily="34" charset="0"/>
                <a:cs typeface="Arial" panose="020B0604020202020204" pitchFamily="34" charset="0"/>
              </a:rPr>
              <a:t>Stay active socially with local health and wellness classes, clubs and events. Also, connect socially by joining the online Fitbit</a:t>
            </a:r>
            <a:r>
              <a:rPr lang="en-US" sz="1200" baseline="30000" dirty="0">
                <a:solidFill>
                  <a:schemeClr val="accent1"/>
                </a:solidFill>
                <a:effectLst/>
                <a:latin typeface="Arial" panose="020B0604020202020204" pitchFamily="34" charset="0"/>
                <a:cs typeface="Arial" panose="020B0604020202020204" pitchFamily="34" charset="0"/>
              </a:rPr>
              <a:t>®</a:t>
            </a:r>
            <a:r>
              <a:rPr lang="en-US" sz="1200" dirty="0">
                <a:solidFill>
                  <a:schemeClr val="accent1"/>
                </a:solidFill>
                <a:effectLst/>
                <a:latin typeface="Arial" panose="020B0604020202020204" pitchFamily="34" charset="0"/>
                <a:cs typeface="Arial" panose="020B0604020202020204" pitchFamily="34" charset="0"/>
              </a:rPr>
              <a:t> Community for Renew Active. No Fitbit device is needed.</a:t>
            </a:r>
          </a:p>
          <a:p>
            <a:pPr>
              <a:spcBef>
                <a:spcPts val="1200"/>
              </a:spcBef>
              <a:spcAft>
                <a:spcPts val="1200"/>
              </a:spcAft>
            </a:pPr>
            <a:r>
              <a:rPr lang="en-US" sz="1200" dirty="0">
                <a:solidFill>
                  <a:schemeClr val="accent1"/>
                </a:solidFill>
                <a:effectLst/>
                <a:latin typeface="Arial" panose="020B0604020202020204" pitchFamily="34" charset="0"/>
                <a:cs typeface="Arial" panose="020B0604020202020204" pitchFamily="34" charset="0"/>
              </a:rPr>
              <a:t>Stay focused with an online program offering content about brain health with exclusive content for Renew Active members.</a:t>
            </a:r>
          </a:p>
          <a:p>
            <a:pPr>
              <a:spcBef>
                <a:spcPts val="1200"/>
              </a:spcBef>
              <a:spcAft>
                <a:spcPts val="1200"/>
              </a:spcAft>
            </a:pPr>
            <a:endParaRPr lang="en-US" sz="1200" dirty="0">
              <a:solidFill>
                <a:schemeClr val="accent1"/>
              </a:solidFill>
              <a:effectLst/>
              <a:latin typeface="Arial" panose="020B0604020202020204" pitchFamily="34" charset="0"/>
              <a:cs typeface="Arial" panose="020B0604020202020204" pitchFamily="34" charset="0"/>
            </a:endParaRPr>
          </a:p>
          <a:p>
            <a:pPr>
              <a:spcBef>
                <a:spcPts val="1200"/>
              </a:spcBef>
              <a:spcAft>
                <a:spcPts val="1200"/>
              </a:spcAft>
            </a:pPr>
            <a:endParaRPr lang="en-US" sz="1200" dirty="0">
              <a:solidFill>
                <a:schemeClr val="accent1"/>
              </a:solidFill>
              <a:effectLst/>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p:txBody>
          <a:bodyPr/>
          <a:lstStyle/>
          <a:p>
            <a:r>
              <a:rPr lang="en-US" dirty="0"/>
              <a:t>Renew Active</a:t>
            </a:r>
            <a:r>
              <a:rPr kumimoji="0" lang="en-US" sz="1800" b="1" i="0" u="none" strike="noStrike" kern="1200" cap="none" spc="0" normalizeH="0" baseline="80000" noProof="0" dirty="0">
                <a:ln>
                  <a:noFill/>
                </a:ln>
                <a:solidFill>
                  <a:srgbClr val="002677"/>
                </a:solidFill>
                <a:effectLst/>
                <a:uLnTx/>
                <a:uFillTx/>
                <a:latin typeface="Georgia"/>
                <a:ea typeface="+mj-ea"/>
                <a:cs typeface="+mj-cs"/>
              </a:rPr>
              <a:t>®</a:t>
            </a:r>
            <a:r>
              <a:rPr lang="en-US" sz="1800" baseline="90000" dirty="0"/>
              <a:t>&lt;3&gt;  </a:t>
            </a:r>
            <a:r>
              <a:rPr lang="en-US" dirty="0"/>
              <a:t>by UnitedHealthcare</a:t>
            </a:r>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22</a:t>
            </a:fld>
            <a:endParaRPr lang="en-US" dirty="0"/>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371802" y="1331804"/>
            <a:ext cx="8314998" cy="575600"/>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4572">
              <a:buClr>
                <a:schemeClr val="tx1"/>
              </a:buClr>
              <a:buSzPct val="125000"/>
            </a:pPr>
            <a:r>
              <a:rPr lang="en-US" sz="1400" b="1" dirty="0">
                <a:solidFill>
                  <a:schemeClr val="tx1"/>
                </a:solidFill>
                <a:latin typeface="Arial" panose="020B0604020202020204" pitchFamily="34" charset="0"/>
              </a:rPr>
              <a:t>Renew Active is the gold standard in Medicare fitness programs for the body and mind — and is available with your UnitedHealthcare</a:t>
            </a:r>
            <a:r>
              <a:rPr lang="en-US" sz="1400" b="1" baseline="30000" dirty="0">
                <a:solidFill>
                  <a:schemeClr val="tx1"/>
                </a:solidFill>
                <a:latin typeface="Arial" panose="020B0604020202020204" pitchFamily="34" charset="0"/>
              </a:rPr>
              <a:t>®</a:t>
            </a:r>
            <a:r>
              <a:rPr lang="en-US" sz="1400" b="1" dirty="0">
                <a:solidFill>
                  <a:schemeClr val="tx1"/>
                </a:solidFill>
                <a:latin typeface="Arial" panose="020B0604020202020204" pitchFamily="34" charset="0"/>
              </a:rPr>
              <a:t> Group Medicare Advantage plan, at no additional cost.</a:t>
            </a:r>
          </a:p>
        </p:txBody>
      </p:sp>
      <p:pic>
        <p:nvPicPr>
          <p:cNvPr id="17" name="Picture 16">
            <a:extLst>
              <a:ext uri="{FF2B5EF4-FFF2-40B4-BE49-F238E27FC236}">
                <a16:creationId xmlns:a16="http://schemas.microsoft.com/office/drawing/2014/main" id="{2FCF54CF-1DAD-DC89-D6F3-2110659B65E5}"/>
              </a:ext>
            </a:extLst>
          </p:cNvPr>
          <p:cNvPicPr>
            <a:picLocks noChangeAspect="1"/>
          </p:cNvPicPr>
          <p:nvPr/>
        </p:nvPicPr>
        <p:blipFill>
          <a:blip r:embed="rId3"/>
          <a:srcRect/>
          <a:stretch/>
        </p:blipFill>
        <p:spPr>
          <a:xfrm>
            <a:off x="463542" y="2789968"/>
            <a:ext cx="548642" cy="548642"/>
          </a:xfrm>
          <a:prstGeom prst="rect">
            <a:avLst/>
          </a:prstGeom>
        </p:spPr>
      </p:pic>
      <p:pic>
        <p:nvPicPr>
          <p:cNvPr id="20" name="Picture 19">
            <a:extLst>
              <a:ext uri="{FF2B5EF4-FFF2-40B4-BE49-F238E27FC236}">
                <a16:creationId xmlns:a16="http://schemas.microsoft.com/office/drawing/2014/main" id="{C58ADA10-3C03-4EB4-A016-3D87BF79689C}"/>
              </a:ext>
            </a:extLst>
          </p:cNvPr>
          <p:cNvPicPr>
            <a:picLocks noChangeAspect="1"/>
          </p:cNvPicPr>
          <p:nvPr/>
        </p:nvPicPr>
        <p:blipFill>
          <a:blip r:embed="rId4"/>
          <a:srcRect/>
          <a:stretch/>
        </p:blipFill>
        <p:spPr>
          <a:xfrm>
            <a:off x="463542" y="3460894"/>
            <a:ext cx="548642" cy="548642"/>
          </a:xfrm>
          <a:prstGeom prst="rect">
            <a:avLst/>
          </a:prstGeom>
        </p:spPr>
      </p:pic>
      <p:pic>
        <p:nvPicPr>
          <p:cNvPr id="7" name="Picture 6">
            <a:extLst>
              <a:ext uri="{FF2B5EF4-FFF2-40B4-BE49-F238E27FC236}">
                <a16:creationId xmlns:a16="http://schemas.microsoft.com/office/drawing/2014/main" id="{8FB89F90-8298-6B41-1D7A-0F84862DF6A3}"/>
              </a:ext>
            </a:extLst>
          </p:cNvPr>
          <p:cNvPicPr>
            <a:picLocks noChangeAspect="1"/>
          </p:cNvPicPr>
          <p:nvPr/>
        </p:nvPicPr>
        <p:blipFill>
          <a:blip r:embed="rId5"/>
          <a:srcRect/>
          <a:stretch/>
        </p:blipFill>
        <p:spPr>
          <a:xfrm>
            <a:off x="463544" y="2035399"/>
            <a:ext cx="548640" cy="548640"/>
          </a:xfrm>
          <a:prstGeom prst="rect">
            <a:avLst/>
          </a:prstGeom>
        </p:spPr>
      </p:pic>
    </p:spTree>
    <p:extLst>
      <p:ext uri="{BB962C8B-B14F-4D97-AF65-F5344CB8AC3E}">
        <p14:creationId xmlns:p14="http://schemas.microsoft.com/office/powerpoint/2010/main" val="3024667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screenshot, blue, electric blue, majorelle blue&#10;&#10;Description automatically generated">
            <a:extLst>
              <a:ext uri="{FF2B5EF4-FFF2-40B4-BE49-F238E27FC236}">
                <a16:creationId xmlns:a16="http://schemas.microsoft.com/office/drawing/2014/main" id="{0615C40C-A7CF-629C-C92C-CDD176640C31}"/>
              </a:ext>
            </a:extLst>
          </p:cNvPr>
          <p:cNvPicPr>
            <a:picLocks noChangeAspect="1"/>
          </p:cNvPicPr>
          <p:nvPr/>
        </p:nvPicPr>
        <p:blipFill rotWithShape="1">
          <a:blip r:embed="rId3">
            <a:extLst>
              <a:ext uri="{28A0092B-C50C-407E-A947-70E740481C1C}">
                <a14:useLocalDpi xmlns:a14="http://schemas.microsoft.com/office/drawing/2010/main"/>
              </a:ext>
            </a:extLst>
          </a:blip>
          <a:srcRect t="30050"/>
          <a:stretch/>
        </p:blipFill>
        <p:spPr>
          <a:xfrm>
            <a:off x="449911" y="0"/>
            <a:ext cx="2744139" cy="3338266"/>
          </a:xfrm>
          <a:prstGeom prst="rect">
            <a:avLst/>
          </a:prstGeom>
        </p:spPr>
      </p:pic>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a:xfrm>
            <a:off x="3555732" y="347472"/>
            <a:ext cx="5217341" cy="1056387"/>
          </a:xfrm>
        </p:spPr>
        <p:txBody>
          <a:bodyPr/>
          <a:lstStyle/>
          <a:p>
            <a:r>
              <a:rPr lang="en-US" dirty="0"/>
              <a:t>Join the healthy, </a:t>
            </a:r>
            <a:br>
              <a:rPr lang="en-US" dirty="0"/>
            </a:br>
            <a:r>
              <a:rPr lang="en-US" dirty="0"/>
              <a:t>happy movement</a:t>
            </a:r>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23</a:t>
            </a:fld>
            <a:endParaRPr lang="en-US" dirty="0"/>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3555733" y="1673850"/>
            <a:ext cx="5217340" cy="4085600"/>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4572">
              <a:spcAft>
                <a:spcPts val="1200"/>
              </a:spcAft>
              <a:buClr>
                <a:schemeClr val="tx1"/>
              </a:buClr>
              <a:buSzPct val="125000"/>
            </a:pPr>
            <a:r>
              <a:rPr lang="en-US" sz="1400" dirty="0">
                <a:solidFill>
                  <a:schemeClr val="tx1"/>
                </a:solidFill>
                <a:latin typeface="Arial" panose="020B0604020202020204" pitchFamily="34" charset="0"/>
              </a:rPr>
              <a:t>At no additional cost to you, Let’s Move by UnitedHealthcare </a:t>
            </a:r>
            <a:br>
              <a:rPr lang="en-US" sz="1400" dirty="0">
                <a:solidFill>
                  <a:schemeClr val="tx1"/>
                </a:solidFill>
                <a:latin typeface="Arial" panose="020B0604020202020204" pitchFamily="34" charset="0"/>
              </a:rPr>
            </a:br>
            <a:r>
              <a:rPr lang="en-US" sz="1400" dirty="0">
                <a:solidFill>
                  <a:schemeClr val="tx1"/>
                </a:solidFill>
                <a:latin typeface="Arial" panose="020B0604020202020204" pitchFamily="34" charset="0"/>
              </a:rPr>
              <a:t>is here to help keep your mind, body and social life active. </a:t>
            </a:r>
            <a:br>
              <a:rPr lang="en-US" sz="1400" dirty="0">
                <a:solidFill>
                  <a:schemeClr val="tx1"/>
                </a:solidFill>
                <a:latin typeface="Arial" panose="020B0604020202020204" pitchFamily="34" charset="0"/>
              </a:rPr>
            </a:br>
            <a:r>
              <a:rPr lang="en-US" sz="1400" dirty="0">
                <a:solidFill>
                  <a:schemeClr val="tx1"/>
                </a:solidFill>
                <a:latin typeface="Arial" panose="020B0604020202020204" pitchFamily="34" charset="0"/>
              </a:rPr>
              <a:t>With simple resources, tools, fun events and personalized support, we’ll help you explore ways to eat well, get fit, </a:t>
            </a:r>
            <a:br>
              <a:rPr lang="en-US" sz="1400" dirty="0">
                <a:solidFill>
                  <a:schemeClr val="tx1"/>
                </a:solidFill>
                <a:latin typeface="Arial" panose="020B0604020202020204" pitchFamily="34" charset="0"/>
              </a:rPr>
            </a:br>
            <a:r>
              <a:rPr lang="en-US" sz="1400" dirty="0">
                <a:solidFill>
                  <a:schemeClr val="tx1"/>
                </a:solidFill>
                <a:latin typeface="Arial" panose="020B0604020202020204" pitchFamily="34" charset="0"/>
              </a:rPr>
              <a:t>beat the blues and stay connected. </a:t>
            </a:r>
          </a:p>
          <a:p>
            <a:pPr marL="742950">
              <a:spcAft>
                <a:spcPts val="1200"/>
              </a:spcAft>
            </a:pPr>
            <a:r>
              <a:rPr lang="en-US" sz="1400" b="1" dirty="0">
                <a:solidFill>
                  <a:schemeClr val="accent1"/>
                </a:solidFill>
                <a:effectLst/>
                <a:latin typeface="Arial" panose="020B0604020202020204" pitchFamily="34" charset="0"/>
                <a:cs typeface="Arial" panose="020B0604020202020204" pitchFamily="34" charset="0"/>
              </a:rPr>
              <a:t>Let’s eat well</a:t>
            </a:r>
            <a:br>
              <a:rPr lang="en-US" sz="1400" b="1" dirty="0">
                <a:solidFill>
                  <a:schemeClr val="accent1"/>
                </a:solidFill>
                <a:effectLst/>
                <a:latin typeface="Arial" panose="020B0604020202020204" pitchFamily="34" charset="0"/>
                <a:cs typeface="Arial" panose="020B0604020202020204" pitchFamily="34" charset="0"/>
              </a:rPr>
            </a:br>
            <a:r>
              <a:rPr lang="en-US" sz="1200" dirty="0">
                <a:solidFill>
                  <a:schemeClr val="accent1"/>
                </a:solidFill>
                <a:effectLst/>
                <a:latin typeface="Arial" panose="020B0604020202020204" pitchFamily="34" charset="0"/>
                <a:cs typeface="Arial" panose="020B0604020202020204" pitchFamily="34" charset="0"/>
              </a:rPr>
              <a:t>Treat yourself to tasty recipes, fun cooking events and support.</a:t>
            </a:r>
          </a:p>
          <a:p>
            <a:pPr marL="742950">
              <a:spcAft>
                <a:spcPts val="1200"/>
              </a:spcAft>
            </a:pPr>
            <a:r>
              <a:rPr lang="en-US" sz="1400" b="1" dirty="0">
                <a:solidFill>
                  <a:schemeClr val="accent1"/>
                </a:solidFill>
                <a:effectLst/>
                <a:latin typeface="Arial" panose="020B0604020202020204" pitchFamily="34" charset="0"/>
                <a:cs typeface="Arial" panose="020B0604020202020204" pitchFamily="34" charset="0"/>
              </a:rPr>
              <a:t>Let’s get fit</a:t>
            </a:r>
            <a:br>
              <a:rPr lang="en-US" sz="1400" b="1" dirty="0">
                <a:solidFill>
                  <a:schemeClr val="accent1"/>
                </a:solidFill>
                <a:effectLst/>
                <a:latin typeface="Arial" panose="020B0604020202020204" pitchFamily="34" charset="0"/>
                <a:cs typeface="Arial" panose="020B0604020202020204" pitchFamily="34" charset="0"/>
              </a:rPr>
            </a:br>
            <a:r>
              <a:rPr lang="en-US" sz="1200" dirty="0">
                <a:solidFill>
                  <a:schemeClr val="accent1"/>
                </a:solidFill>
                <a:effectLst/>
                <a:latin typeface="Arial" panose="020B0604020202020204" pitchFamily="34" charset="0"/>
                <a:cs typeface="Arial" panose="020B0604020202020204" pitchFamily="34" charset="0"/>
              </a:rPr>
              <a:t>Get free access to at-home workouts, participating gyms </a:t>
            </a:r>
            <a:br>
              <a:rPr lang="en-US" sz="1200" dirty="0">
                <a:solidFill>
                  <a:schemeClr val="accent1"/>
                </a:solidFill>
                <a:effectLst/>
                <a:latin typeface="Arial" panose="020B0604020202020204" pitchFamily="34" charset="0"/>
                <a:cs typeface="Arial" panose="020B0604020202020204" pitchFamily="34" charset="0"/>
              </a:rPr>
            </a:br>
            <a:r>
              <a:rPr lang="en-US" sz="1200" dirty="0">
                <a:solidFill>
                  <a:schemeClr val="accent1"/>
                </a:solidFill>
                <a:effectLst/>
                <a:latin typeface="Arial" panose="020B0604020202020204" pitchFamily="34" charset="0"/>
                <a:cs typeface="Arial" panose="020B0604020202020204" pitchFamily="34" charset="0"/>
              </a:rPr>
              <a:t>and local fitness events through your fitness benefit.</a:t>
            </a:r>
          </a:p>
          <a:p>
            <a:pPr marL="742950">
              <a:spcAft>
                <a:spcPts val="1200"/>
              </a:spcAft>
            </a:pPr>
            <a:r>
              <a:rPr lang="en-US" sz="1400" b="1" dirty="0">
                <a:solidFill>
                  <a:schemeClr val="accent1"/>
                </a:solidFill>
                <a:effectLst/>
                <a:latin typeface="Arial" panose="020B0604020202020204" pitchFamily="34" charset="0"/>
                <a:cs typeface="Arial" panose="020B0604020202020204" pitchFamily="34" charset="0"/>
              </a:rPr>
              <a:t>Let’s beat the blues</a:t>
            </a:r>
            <a:br>
              <a:rPr lang="en-US" sz="1400" b="1" dirty="0">
                <a:solidFill>
                  <a:schemeClr val="accent1"/>
                </a:solidFill>
                <a:effectLst/>
                <a:latin typeface="Arial" panose="020B0604020202020204" pitchFamily="34" charset="0"/>
                <a:cs typeface="Arial" panose="020B0604020202020204" pitchFamily="34" charset="0"/>
              </a:rPr>
            </a:br>
            <a:r>
              <a:rPr lang="en-US" sz="1200" dirty="0">
                <a:solidFill>
                  <a:schemeClr val="accent1"/>
                </a:solidFill>
                <a:effectLst/>
                <a:latin typeface="Arial" panose="020B0604020202020204" pitchFamily="34" charset="0"/>
                <a:cs typeface="Arial" panose="020B0604020202020204" pitchFamily="34" charset="0"/>
              </a:rPr>
              <a:t>Take time to care for your mental health with support </a:t>
            </a:r>
            <a:br>
              <a:rPr lang="en-US" sz="1200" dirty="0">
                <a:solidFill>
                  <a:schemeClr val="accent1"/>
                </a:solidFill>
                <a:effectLst/>
                <a:latin typeface="Arial" panose="020B0604020202020204" pitchFamily="34" charset="0"/>
                <a:cs typeface="Arial" panose="020B0604020202020204" pitchFamily="34" charset="0"/>
              </a:rPr>
            </a:br>
            <a:r>
              <a:rPr lang="en-US" sz="1200" dirty="0">
                <a:solidFill>
                  <a:schemeClr val="accent1"/>
                </a:solidFill>
                <a:effectLst/>
                <a:latin typeface="Arial" panose="020B0604020202020204" pitchFamily="34" charset="0"/>
                <a:cs typeface="Arial" panose="020B0604020202020204" pitchFamily="34" charset="0"/>
              </a:rPr>
              <a:t>services and online tools and resources.</a:t>
            </a:r>
          </a:p>
          <a:p>
            <a:pPr marL="742950">
              <a:spcAft>
                <a:spcPts val="1200"/>
              </a:spcAft>
            </a:pPr>
            <a:r>
              <a:rPr lang="en-US" sz="1400" b="1" dirty="0">
                <a:solidFill>
                  <a:schemeClr val="accent1"/>
                </a:solidFill>
                <a:effectLst/>
                <a:latin typeface="Arial" panose="020B0604020202020204" pitchFamily="34" charset="0"/>
                <a:cs typeface="Arial" panose="020B0604020202020204" pitchFamily="34" charset="0"/>
              </a:rPr>
              <a:t>Let’s make friends</a:t>
            </a:r>
            <a:br>
              <a:rPr lang="en-US" sz="1400" b="1" dirty="0">
                <a:solidFill>
                  <a:schemeClr val="accent1"/>
                </a:solidFill>
                <a:effectLst/>
                <a:latin typeface="Arial" panose="020B0604020202020204" pitchFamily="34" charset="0"/>
                <a:cs typeface="Arial" panose="020B0604020202020204" pitchFamily="34" charset="0"/>
              </a:rPr>
            </a:br>
            <a:r>
              <a:rPr lang="en-US" sz="1200" dirty="0">
                <a:solidFill>
                  <a:schemeClr val="accent1"/>
                </a:solidFill>
                <a:effectLst/>
                <a:latin typeface="Arial" panose="020B0604020202020204" pitchFamily="34" charset="0"/>
                <a:cs typeface="Arial" panose="020B0604020202020204" pitchFamily="34" charset="0"/>
              </a:rPr>
              <a:t>Find ways to connect through local and online events, </a:t>
            </a:r>
            <a:br>
              <a:rPr lang="en-US" sz="1200" dirty="0">
                <a:solidFill>
                  <a:schemeClr val="accent1"/>
                </a:solidFill>
                <a:effectLst/>
                <a:latin typeface="Arial" panose="020B0604020202020204" pitchFamily="34" charset="0"/>
                <a:cs typeface="Arial" panose="020B0604020202020204" pitchFamily="34" charset="0"/>
              </a:rPr>
            </a:br>
            <a:r>
              <a:rPr lang="en-US" sz="1200" dirty="0">
                <a:solidFill>
                  <a:schemeClr val="accent1"/>
                </a:solidFill>
                <a:effectLst/>
                <a:latin typeface="Arial" panose="020B0604020202020204" pitchFamily="34" charset="0"/>
                <a:cs typeface="Arial" panose="020B0604020202020204" pitchFamily="34" charset="0"/>
              </a:rPr>
              <a:t>classes, volunteering and more.</a:t>
            </a:r>
          </a:p>
        </p:txBody>
      </p:sp>
      <p:pic>
        <p:nvPicPr>
          <p:cNvPr id="16" name="Picture 15" descr="A picture containing text, font, graphics, logo&#10;&#10;Description automatically generated">
            <a:extLst>
              <a:ext uri="{FF2B5EF4-FFF2-40B4-BE49-F238E27FC236}">
                <a16:creationId xmlns:a16="http://schemas.microsoft.com/office/drawing/2014/main" id="{624B3FF9-C85C-DF94-163C-F3B4BF292903}"/>
              </a:ext>
            </a:extLst>
          </p:cNvPr>
          <p:cNvPicPr>
            <a:picLocks noChangeAspect="1"/>
          </p:cNvPicPr>
          <p:nvPr/>
        </p:nvPicPr>
        <p:blipFill>
          <a:blip r:embed="rId4"/>
          <a:stretch>
            <a:fillRect/>
          </a:stretch>
        </p:blipFill>
        <p:spPr>
          <a:xfrm>
            <a:off x="779378" y="1818358"/>
            <a:ext cx="2153589" cy="643693"/>
          </a:xfrm>
          <a:prstGeom prst="rect">
            <a:avLst/>
          </a:prstGeom>
        </p:spPr>
      </p:pic>
      <p:pic>
        <p:nvPicPr>
          <p:cNvPr id="20" name="Picture 19">
            <a:extLst>
              <a:ext uri="{FF2B5EF4-FFF2-40B4-BE49-F238E27FC236}">
                <a16:creationId xmlns:a16="http://schemas.microsoft.com/office/drawing/2014/main" id="{2F7F6006-2E5B-B9A7-22BA-F645E7E6228F}"/>
              </a:ext>
            </a:extLst>
          </p:cNvPr>
          <p:cNvPicPr>
            <a:picLocks noChangeAspect="1"/>
          </p:cNvPicPr>
          <p:nvPr/>
        </p:nvPicPr>
        <p:blipFill>
          <a:blip r:embed="rId5"/>
          <a:srcRect/>
          <a:stretch/>
        </p:blipFill>
        <p:spPr>
          <a:xfrm>
            <a:off x="3701718" y="2934821"/>
            <a:ext cx="548641" cy="548641"/>
          </a:xfrm>
          <a:prstGeom prst="rect">
            <a:avLst/>
          </a:prstGeom>
        </p:spPr>
      </p:pic>
      <p:pic>
        <p:nvPicPr>
          <p:cNvPr id="21" name="Picture 20">
            <a:extLst>
              <a:ext uri="{FF2B5EF4-FFF2-40B4-BE49-F238E27FC236}">
                <a16:creationId xmlns:a16="http://schemas.microsoft.com/office/drawing/2014/main" id="{EE575CE2-E90C-5D7D-4EC9-E6A7C9AFFE8D}"/>
              </a:ext>
            </a:extLst>
          </p:cNvPr>
          <p:cNvPicPr>
            <a:picLocks noChangeAspect="1"/>
          </p:cNvPicPr>
          <p:nvPr/>
        </p:nvPicPr>
        <p:blipFill>
          <a:blip r:embed="rId6"/>
          <a:srcRect/>
          <a:stretch/>
        </p:blipFill>
        <p:spPr>
          <a:xfrm>
            <a:off x="3701718" y="3596174"/>
            <a:ext cx="548640" cy="548640"/>
          </a:xfrm>
          <a:prstGeom prst="rect">
            <a:avLst/>
          </a:prstGeom>
        </p:spPr>
      </p:pic>
      <p:pic>
        <p:nvPicPr>
          <p:cNvPr id="23" name="Picture 22">
            <a:extLst>
              <a:ext uri="{FF2B5EF4-FFF2-40B4-BE49-F238E27FC236}">
                <a16:creationId xmlns:a16="http://schemas.microsoft.com/office/drawing/2014/main" id="{9F99D936-716E-DC06-A4DF-863AE22B04AA}"/>
              </a:ext>
            </a:extLst>
          </p:cNvPr>
          <p:cNvPicPr>
            <a:picLocks noChangeAspect="1"/>
          </p:cNvPicPr>
          <p:nvPr/>
        </p:nvPicPr>
        <p:blipFill>
          <a:blip r:embed="rId7"/>
          <a:srcRect/>
          <a:stretch/>
        </p:blipFill>
        <p:spPr>
          <a:xfrm>
            <a:off x="3701718" y="4346426"/>
            <a:ext cx="548640" cy="548640"/>
          </a:xfrm>
          <a:prstGeom prst="rect">
            <a:avLst/>
          </a:prstGeom>
        </p:spPr>
      </p:pic>
      <p:pic>
        <p:nvPicPr>
          <p:cNvPr id="24" name="Picture 23">
            <a:extLst>
              <a:ext uri="{FF2B5EF4-FFF2-40B4-BE49-F238E27FC236}">
                <a16:creationId xmlns:a16="http://schemas.microsoft.com/office/drawing/2014/main" id="{4F68BFDA-C8DE-F368-BD8C-72B7BDF4A529}"/>
              </a:ext>
            </a:extLst>
          </p:cNvPr>
          <p:cNvPicPr>
            <a:picLocks noChangeAspect="1"/>
          </p:cNvPicPr>
          <p:nvPr/>
        </p:nvPicPr>
        <p:blipFill>
          <a:blip r:embed="rId8"/>
          <a:srcRect/>
          <a:stretch/>
        </p:blipFill>
        <p:spPr>
          <a:xfrm>
            <a:off x="3701718" y="5122078"/>
            <a:ext cx="548640" cy="548640"/>
          </a:xfrm>
          <a:prstGeom prst="rect">
            <a:avLst/>
          </a:prstGeom>
        </p:spPr>
      </p:pic>
    </p:spTree>
    <p:extLst>
      <p:ext uri="{BB962C8B-B14F-4D97-AF65-F5344CB8AC3E}">
        <p14:creationId xmlns:p14="http://schemas.microsoft.com/office/powerpoint/2010/main" val="2983541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p:txBody>
          <a:bodyPr/>
          <a:lstStyle/>
          <a:p>
            <a:r>
              <a:rPr lang="en-US" dirty="0"/>
              <a:t>Get care virtually anywhere</a:t>
            </a:r>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24</a:t>
            </a:fld>
            <a:endParaRPr lang="en-US" dirty="0"/>
          </a:p>
        </p:txBody>
      </p:sp>
      <p:sp>
        <p:nvSpPr>
          <p:cNvPr id="4" name="Text Placeholder 3">
            <a:extLst>
              <a:ext uri="{FF2B5EF4-FFF2-40B4-BE49-F238E27FC236}">
                <a16:creationId xmlns:a16="http://schemas.microsoft.com/office/drawing/2014/main" id="{AC1F42F2-B981-89FE-F3DD-2B3F6F628E5D}"/>
              </a:ext>
            </a:extLst>
          </p:cNvPr>
          <p:cNvSpPr>
            <a:spLocks noGrp="1"/>
          </p:cNvSpPr>
          <p:nvPr>
            <p:ph type="body" sz="quarter" idx="13"/>
          </p:nvPr>
        </p:nvSpPr>
        <p:spPr/>
        <p:txBody>
          <a:bodyPr/>
          <a:lstStyle/>
          <a:p>
            <a:r>
              <a:rPr lang="en-US" dirty="0">
                <a:solidFill>
                  <a:schemeClr val="tx2"/>
                </a:solidFill>
              </a:rPr>
              <a:t>*The device you use must be webcam-enabled. Data rates may apply.</a:t>
            </a:r>
            <a:br>
              <a:rPr lang="en-US" dirty="0">
                <a:solidFill>
                  <a:schemeClr val="tx2"/>
                </a:solidFill>
              </a:rPr>
            </a:br>
            <a:r>
              <a:rPr lang="en-US" dirty="0">
                <a:solidFill>
                  <a:schemeClr val="tx2"/>
                </a:solidFill>
              </a:rPr>
              <a:t>This service should not be used for emergency or urgent care needs. In an emergency, call 911 or go to the nearest emergency room.</a:t>
            </a:r>
            <a:br>
              <a:rPr lang="en-US" dirty="0">
                <a:solidFill>
                  <a:schemeClr val="tx2"/>
                </a:solidFill>
              </a:rPr>
            </a:br>
            <a:r>
              <a:rPr lang="en-US" dirty="0">
                <a:solidFill>
                  <a:schemeClr val="tx2"/>
                </a:solidFill>
              </a:rPr>
              <a:t>Providers cannot prescribe medications in all states.</a:t>
            </a:r>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371801" y="1326590"/>
            <a:ext cx="8074551" cy="1066208"/>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4572" indent="0">
              <a:buClr>
                <a:schemeClr val="tx1"/>
              </a:buClr>
              <a:buSzPct val="125000"/>
              <a:buNone/>
            </a:pPr>
            <a:r>
              <a:rPr lang="en-US" sz="1400" dirty="0">
                <a:solidFill>
                  <a:schemeClr val="tx1"/>
                </a:solidFill>
                <a:latin typeface="Arial" panose="020B0604020202020204" pitchFamily="34" charset="0"/>
              </a:rPr>
              <a:t>With Virtual Visits, you’re able to live video chat* with a doctor or behavioral health specialist from your computer, tablet or smartphone anytime, day or night.</a:t>
            </a:r>
            <a:r>
              <a:rPr lang="en-US" sz="1400" baseline="30000" dirty="0">
                <a:solidFill>
                  <a:schemeClr val="tx1"/>
                </a:solidFill>
                <a:latin typeface="Arial" panose="020B0604020202020204" pitchFamily="34" charset="0"/>
              </a:rPr>
              <a:t>&lt;4&gt; </a:t>
            </a:r>
            <a:r>
              <a:rPr lang="en-US" sz="1400" dirty="0">
                <a:solidFill>
                  <a:schemeClr val="accent1"/>
                </a:solidFill>
                <a:latin typeface="Arial" panose="020B0604020202020204" pitchFamily="34" charset="0"/>
              </a:rPr>
              <a:t>You can ask questions, get a diagnosis or even get medication prescribed and have it sent to your pharmacy. All you need is a strong internet connection.</a:t>
            </a:r>
          </a:p>
        </p:txBody>
      </p:sp>
      <p:sp>
        <p:nvSpPr>
          <p:cNvPr id="12" name="Text Placeholder 14">
            <a:extLst>
              <a:ext uri="{FF2B5EF4-FFF2-40B4-BE49-F238E27FC236}">
                <a16:creationId xmlns:a16="http://schemas.microsoft.com/office/drawing/2014/main" id="{949D96AE-FC5A-DAE5-0D3A-5A809437BB06}"/>
              </a:ext>
            </a:extLst>
          </p:cNvPr>
          <p:cNvSpPr txBox="1">
            <a:spLocks/>
          </p:cNvSpPr>
          <p:nvPr/>
        </p:nvSpPr>
        <p:spPr>
          <a:xfrm>
            <a:off x="996695" y="2547396"/>
            <a:ext cx="3317376" cy="1268594"/>
          </a:xfrm>
          <a:prstGeom prst="rect">
            <a:avLst/>
          </a:prstGeom>
        </p:spPr>
        <p:txBody>
          <a:bodyPr vert="horz" lIns="91440" tIns="45720" rIns="91440" bIns="45720" numCol="1"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a:lnSpc>
                <a:spcPct val="100000"/>
              </a:lnSpc>
              <a:spcBef>
                <a:spcPts val="600"/>
              </a:spcBef>
              <a:spcAft>
                <a:spcPts val="600"/>
              </a:spcAft>
            </a:pPr>
            <a:r>
              <a:rPr lang="en-US" sz="1400" b="1" dirty="0">
                <a:solidFill>
                  <a:schemeClr val="tx1"/>
                </a:solidFill>
                <a:latin typeface="Arial" panose="020B0604020202020204" pitchFamily="34" charset="0"/>
              </a:rPr>
              <a:t>Virtual Doctor Visits may be good for minor health concerns including: </a:t>
            </a:r>
          </a:p>
          <a:p>
            <a:pPr>
              <a:lnSpc>
                <a:spcPct val="100000"/>
              </a:lnSpc>
              <a:spcBef>
                <a:spcPts val="600"/>
              </a:spcBef>
              <a:spcAft>
                <a:spcPts val="600"/>
              </a:spcAft>
            </a:pPr>
            <a:r>
              <a:rPr lang="en-US" sz="1200" dirty="0">
                <a:solidFill>
                  <a:schemeClr val="tx1"/>
                </a:solidFill>
                <a:latin typeface="Arial" panose="020B0604020202020204" pitchFamily="34" charset="0"/>
              </a:rPr>
              <a:t>Allergies, bronchitis, cold/cough</a:t>
            </a:r>
          </a:p>
          <a:p>
            <a:pPr>
              <a:lnSpc>
                <a:spcPct val="100000"/>
              </a:lnSpc>
              <a:spcBef>
                <a:spcPts val="600"/>
              </a:spcBef>
              <a:spcAft>
                <a:spcPts val="600"/>
              </a:spcAft>
            </a:pPr>
            <a:r>
              <a:rPr lang="en-US" sz="1200" dirty="0">
                <a:solidFill>
                  <a:schemeClr val="tx1"/>
                </a:solidFill>
                <a:latin typeface="Arial" panose="020B0604020202020204" pitchFamily="34" charset="0"/>
              </a:rPr>
              <a:t>Fever, seasonal flu, sore throat</a:t>
            </a:r>
          </a:p>
          <a:p>
            <a:pPr>
              <a:lnSpc>
                <a:spcPct val="100000"/>
              </a:lnSpc>
              <a:spcBef>
                <a:spcPts val="600"/>
              </a:spcBef>
              <a:spcAft>
                <a:spcPts val="600"/>
              </a:spcAft>
            </a:pPr>
            <a:r>
              <a:rPr lang="en-US" sz="1200" dirty="0">
                <a:solidFill>
                  <a:schemeClr val="tx1"/>
                </a:solidFill>
                <a:latin typeface="Arial" panose="020B0604020202020204" pitchFamily="34" charset="0"/>
              </a:rPr>
              <a:t>Migraines/headaches, sinus problems, stomachaches</a:t>
            </a:r>
          </a:p>
        </p:txBody>
      </p:sp>
      <p:sp>
        <p:nvSpPr>
          <p:cNvPr id="7" name="Content Placeholder 2">
            <a:extLst>
              <a:ext uri="{FF2B5EF4-FFF2-40B4-BE49-F238E27FC236}">
                <a16:creationId xmlns:a16="http://schemas.microsoft.com/office/drawing/2014/main" id="{3874CCB4-E272-91C7-41B3-A06610530F94}"/>
              </a:ext>
            </a:extLst>
          </p:cNvPr>
          <p:cNvSpPr txBox="1">
            <a:spLocks/>
          </p:cNvSpPr>
          <p:nvPr/>
        </p:nvSpPr>
        <p:spPr>
          <a:xfrm>
            <a:off x="448055" y="4679302"/>
            <a:ext cx="8234127" cy="584775"/>
          </a:xfrm>
          <a:prstGeom prst="rect">
            <a:avLst/>
          </a:prstGeom>
          <a:solidFill>
            <a:schemeClr val="bg2"/>
          </a:solidFill>
        </p:spPr>
        <p:txBody>
          <a:bodyPr vert="horz" wrap="square" lIns="182880" tIns="182880" rIns="182880" bIns="182880" rtlCol="0">
            <a:spAutoFit/>
          </a:bodyPr>
          <a:lstStyle>
            <a:lvl1pPr marL="92068" indent="-92068" algn="l" defTabSz="685750" rtl="0" eaLnBrk="1" latinLnBrk="0" hangingPunct="1">
              <a:lnSpc>
                <a:spcPct val="100000"/>
              </a:lnSpc>
              <a:spcBef>
                <a:spcPts val="300"/>
              </a:spcBef>
              <a:spcAft>
                <a:spcPts val="600"/>
              </a:spcAft>
              <a:buClr>
                <a:schemeClr val="accent1"/>
              </a:buClr>
              <a:buFont typeface="Arial" panose="020B0604020202020204" pitchFamily="34" charset="0"/>
              <a:buChar char="•"/>
              <a:tabLst/>
              <a:defRPr sz="1400" b="0" i="0" kern="1200">
                <a:solidFill>
                  <a:srgbClr val="002677"/>
                </a:solidFill>
                <a:latin typeface="+mn-lt"/>
                <a:ea typeface="+mn-ea"/>
                <a:cs typeface="Arial" panose="020B0604020202020204" pitchFamily="34" charset="0"/>
              </a:defRPr>
            </a:lvl1pPr>
            <a:lvl2pPr marL="201598" indent="-82545" algn="l" defTabSz="685750" rtl="0" eaLnBrk="1" latinLnBrk="0" hangingPunct="1">
              <a:lnSpc>
                <a:spcPct val="10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06364" indent="-88894" algn="l" defTabSz="685750" rtl="0" eaLnBrk="1" latinLnBrk="0" hangingPunct="1">
              <a:lnSpc>
                <a:spcPct val="10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395258" indent="-80957" algn="l" defTabSz="685750" rtl="0" eaLnBrk="1" latinLnBrk="0" hangingPunct="1">
              <a:lnSpc>
                <a:spcPct val="10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00026" indent="-88894" algn="l" defTabSz="685750" rtl="0" eaLnBrk="1" latinLnBrk="0" hangingPunct="1">
              <a:lnSpc>
                <a:spcPct val="10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buNone/>
            </a:pPr>
            <a:r>
              <a:rPr lang="en-US" sz="1400" dirty="0"/>
              <a:t>You can find a list of participating Virtual Visit providers by logging in to your member website</a:t>
            </a:r>
          </a:p>
        </p:txBody>
      </p:sp>
      <p:pic>
        <p:nvPicPr>
          <p:cNvPr id="10" name="Picture 9">
            <a:extLst>
              <a:ext uri="{FF2B5EF4-FFF2-40B4-BE49-F238E27FC236}">
                <a16:creationId xmlns:a16="http://schemas.microsoft.com/office/drawing/2014/main" id="{8A6915B9-F6D9-416A-3D3B-56D45FF99F07}"/>
              </a:ext>
            </a:extLst>
          </p:cNvPr>
          <p:cNvPicPr>
            <a:picLocks noChangeAspect="1"/>
          </p:cNvPicPr>
          <p:nvPr/>
        </p:nvPicPr>
        <p:blipFill>
          <a:blip r:embed="rId3"/>
          <a:srcRect/>
          <a:stretch/>
        </p:blipFill>
        <p:spPr>
          <a:xfrm>
            <a:off x="4679515" y="2518432"/>
            <a:ext cx="548640" cy="548640"/>
          </a:xfrm>
          <a:prstGeom prst="rect">
            <a:avLst/>
          </a:prstGeom>
        </p:spPr>
      </p:pic>
      <p:pic>
        <p:nvPicPr>
          <p:cNvPr id="11" name="Picture 10">
            <a:extLst>
              <a:ext uri="{FF2B5EF4-FFF2-40B4-BE49-F238E27FC236}">
                <a16:creationId xmlns:a16="http://schemas.microsoft.com/office/drawing/2014/main" id="{6DDE632C-4C8E-A579-06DE-86135AC139A4}"/>
              </a:ext>
            </a:extLst>
          </p:cNvPr>
          <p:cNvPicPr>
            <a:picLocks noChangeAspect="1"/>
          </p:cNvPicPr>
          <p:nvPr/>
        </p:nvPicPr>
        <p:blipFill>
          <a:blip r:embed="rId4"/>
          <a:srcRect/>
          <a:stretch/>
        </p:blipFill>
        <p:spPr>
          <a:xfrm>
            <a:off x="448055" y="2518432"/>
            <a:ext cx="548640" cy="548640"/>
          </a:xfrm>
          <a:prstGeom prst="rect">
            <a:avLst/>
          </a:prstGeom>
        </p:spPr>
      </p:pic>
      <p:sp>
        <p:nvSpPr>
          <p:cNvPr id="13" name="Text Placeholder 14">
            <a:extLst>
              <a:ext uri="{FF2B5EF4-FFF2-40B4-BE49-F238E27FC236}">
                <a16:creationId xmlns:a16="http://schemas.microsoft.com/office/drawing/2014/main" id="{64CF5216-01CC-97FE-7DBD-D11318C72BB4}"/>
              </a:ext>
            </a:extLst>
          </p:cNvPr>
          <p:cNvSpPr txBox="1">
            <a:spLocks/>
          </p:cNvSpPr>
          <p:nvPr/>
        </p:nvSpPr>
        <p:spPr>
          <a:xfrm>
            <a:off x="5275965" y="2547396"/>
            <a:ext cx="3406217" cy="601829"/>
          </a:xfrm>
          <a:prstGeom prst="rect">
            <a:avLst/>
          </a:prstGeom>
        </p:spPr>
        <p:txBody>
          <a:bodyPr vert="horz" lIns="91440" tIns="45720" rIns="91440" bIns="45720" numCol="1"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a:lnSpc>
                <a:spcPct val="100000"/>
              </a:lnSpc>
              <a:spcBef>
                <a:spcPts val="600"/>
              </a:spcBef>
              <a:spcAft>
                <a:spcPts val="600"/>
              </a:spcAft>
            </a:pPr>
            <a:r>
              <a:rPr lang="en-US" sz="1400" b="1" dirty="0">
                <a:solidFill>
                  <a:schemeClr val="tx1"/>
                </a:solidFill>
                <a:latin typeface="Arial" panose="020B0604020202020204" pitchFamily="34" charset="0"/>
              </a:rPr>
              <a:t>Virtual Behavioral Health </a:t>
            </a:r>
            <a:br>
              <a:rPr lang="en-US" sz="1400" b="1" dirty="0">
                <a:solidFill>
                  <a:schemeClr val="tx1"/>
                </a:solidFill>
                <a:latin typeface="Arial" panose="020B0604020202020204" pitchFamily="34" charset="0"/>
              </a:rPr>
            </a:br>
            <a:r>
              <a:rPr lang="en-US" sz="1400" b="1" dirty="0">
                <a:solidFill>
                  <a:schemeClr val="tx1"/>
                </a:solidFill>
                <a:latin typeface="Arial" panose="020B0604020202020204" pitchFamily="34" charset="0"/>
              </a:rPr>
              <a:t>Visits may be best for:</a:t>
            </a:r>
          </a:p>
        </p:txBody>
      </p:sp>
      <p:sp>
        <p:nvSpPr>
          <p:cNvPr id="8" name="Text Placeholder 14">
            <a:extLst>
              <a:ext uri="{FF2B5EF4-FFF2-40B4-BE49-F238E27FC236}">
                <a16:creationId xmlns:a16="http://schemas.microsoft.com/office/drawing/2014/main" id="{692AE552-6E15-AAA1-E592-EEC6813ABC35}"/>
              </a:ext>
            </a:extLst>
          </p:cNvPr>
          <p:cNvSpPr txBox="1">
            <a:spLocks/>
          </p:cNvSpPr>
          <p:nvPr/>
        </p:nvSpPr>
        <p:spPr>
          <a:xfrm>
            <a:off x="5275965" y="3125246"/>
            <a:ext cx="3406217" cy="1268594"/>
          </a:xfrm>
          <a:prstGeom prst="rect">
            <a:avLst/>
          </a:prstGeom>
        </p:spPr>
        <p:txBody>
          <a:bodyPr vert="horz" lIns="91440" tIns="45720" rIns="91440" bIns="45720" numCol="2"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a:lnSpc>
                <a:spcPct val="100000"/>
              </a:lnSpc>
              <a:spcBef>
                <a:spcPts val="600"/>
              </a:spcBef>
              <a:spcAft>
                <a:spcPts val="600"/>
              </a:spcAft>
            </a:pPr>
            <a:r>
              <a:rPr lang="en-US" sz="1200" dirty="0">
                <a:solidFill>
                  <a:schemeClr val="tx1"/>
                </a:solidFill>
                <a:latin typeface="Arial" panose="020B0604020202020204" pitchFamily="34" charset="0"/>
              </a:rPr>
              <a:t>Initial evaluation</a:t>
            </a:r>
          </a:p>
          <a:p>
            <a:pPr>
              <a:lnSpc>
                <a:spcPct val="100000"/>
              </a:lnSpc>
              <a:spcBef>
                <a:spcPts val="600"/>
              </a:spcBef>
              <a:spcAft>
                <a:spcPts val="600"/>
              </a:spcAft>
            </a:pPr>
            <a:r>
              <a:rPr lang="en-US" sz="1200" dirty="0">
                <a:solidFill>
                  <a:schemeClr val="tx1"/>
                </a:solidFill>
                <a:latin typeface="Arial" panose="020B0604020202020204" pitchFamily="34" charset="0"/>
              </a:rPr>
              <a:t>Behavioral health medication management</a:t>
            </a:r>
          </a:p>
          <a:p>
            <a:pPr>
              <a:lnSpc>
                <a:spcPct val="100000"/>
              </a:lnSpc>
              <a:spcBef>
                <a:spcPts val="600"/>
              </a:spcBef>
              <a:spcAft>
                <a:spcPts val="600"/>
              </a:spcAft>
            </a:pPr>
            <a:r>
              <a:rPr lang="en-US" sz="1200" dirty="0">
                <a:solidFill>
                  <a:schemeClr val="tx1"/>
                </a:solidFill>
                <a:latin typeface="Arial" panose="020B0604020202020204" pitchFamily="34" charset="0"/>
              </a:rPr>
              <a:t>Addiction</a:t>
            </a:r>
          </a:p>
          <a:p>
            <a:pPr>
              <a:lnSpc>
                <a:spcPct val="100000"/>
              </a:lnSpc>
              <a:spcBef>
                <a:spcPts val="600"/>
              </a:spcBef>
              <a:spcAft>
                <a:spcPts val="600"/>
              </a:spcAft>
            </a:pPr>
            <a:r>
              <a:rPr lang="en-US" sz="1200" dirty="0">
                <a:solidFill>
                  <a:schemeClr val="tx1"/>
                </a:solidFill>
                <a:latin typeface="Arial" panose="020B0604020202020204" pitchFamily="34" charset="0"/>
              </a:rPr>
              <a:t>Depression</a:t>
            </a:r>
          </a:p>
          <a:p>
            <a:pPr>
              <a:lnSpc>
                <a:spcPct val="100000"/>
              </a:lnSpc>
              <a:spcBef>
                <a:spcPts val="600"/>
              </a:spcBef>
              <a:spcAft>
                <a:spcPts val="600"/>
              </a:spcAft>
            </a:pPr>
            <a:r>
              <a:rPr lang="en-US" sz="1200" dirty="0">
                <a:solidFill>
                  <a:schemeClr val="tx1"/>
                </a:solidFill>
                <a:latin typeface="Arial" panose="020B0604020202020204" pitchFamily="34" charset="0"/>
              </a:rPr>
              <a:t>Trauma and loss</a:t>
            </a:r>
          </a:p>
          <a:p>
            <a:pPr>
              <a:lnSpc>
                <a:spcPct val="100000"/>
              </a:lnSpc>
              <a:spcBef>
                <a:spcPts val="600"/>
              </a:spcBef>
              <a:spcAft>
                <a:spcPts val="600"/>
              </a:spcAft>
            </a:pPr>
            <a:r>
              <a:rPr lang="en-US" sz="1200" dirty="0">
                <a:solidFill>
                  <a:schemeClr val="tx1"/>
                </a:solidFill>
                <a:latin typeface="Arial" panose="020B0604020202020204" pitchFamily="34" charset="0"/>
              </a:rPr>
              <a:t>Stress or anxiety</a:t>
            </a:r>
          </a:p>
        </p:txBody>
      </p:sp>
    </p:spTree>
    <p:extLst>
      <p:ext uri="{BB962C8B-B14F-4D97-AF65-F5344CB8AC3E}">
        <p14:creationId xmlns:p14="http://schemas.microsoft.com/office/powerpoint/2010/main" val="3181763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ymbol, logo, graphics, font&#10;&#10;Description automatically generated">
            <a:extLst>
              <a:ext uri="{FF2B5EF4-FFF2-40B4-BE49-F238E27FC236}">
                <a16:creationId xmlns:a16="http://schemas.microsoft.com/office/drawing/2014/main" id="{F4B357EE-C022-91B9-617A-F76FB6414B3C}"/>
              </a:ext>
            </a:extLst>
          </p:cNvPr>
          <p:cNvPicPr>
            <a:picLocks noChangeAspect="1"/>
          </p:cNvPicPr>
          <p:nvPr/>
        </p:nvPicPr>
        <p:blipFill>
          <a:blip r:embed="rId3"/>
          <a:stretch>
            <a:fillRect/>
          </a:stretch>
        </p:blipFill>
        <p:spPr>
          <a:xfrm>
            <a:off x="5035793" y="3241519"/>
            <a:ext cx="3660995" cy="2745746"/>
          </a:xfrm>
          <a:prstGeom prst="rect">
            <a:avLst/>
          </a:prstGeom>
        </p:spPr>
      </p:pic>
      <p:sp>
        <p:nvSpPr>
          <p:cNvPr id="6" name="Title 5">
            <a:extLst>
              <a:ext uri="{FF2B5EF4-FFF2-40B4-BE49-F238E27FC236}">
                <a16:creationId xmlns:a16="http://schemas.microsoft.com/office/drawing/2014/main" id="{53C06C0B-3128-48E7-7047-D84A3461CAE0}"/>
              </a:ext>
            </a:extLst>
          </p:cNvPr>
          <p:cNvSpPr>
            <a:spLocks noGrp="1"/>
          </p:cNvSpPr>
          <p:nvPr>
            <p:ph type="title"/>
          </p:nvPr>
        </p:nvSpPr>
        <p:spPr/>
        <p:txBody>
          <a:bodyPr/>
          <a:lstStyle/>
          <a:p>
            <a:r>
              <a:rPr lang="en-US" dirty="0"/>
              <a:t>24/7 Nurse Support</a:t>
            </a:r>
            <a:r>
              <a:rPr kumimoji="0" lang="en-US" sz="1800" b="1" i="0" u="none" strike="noStrike" kern="1200" cap="none" spc="0" normalizeH="0" baseline="90000" noProof="0" dirty="0">
                <a:ln>
                  <a:noFill/>
                </a:ln>
                <a:solidFill>
                  <a:srgbClr val="002677"/>
                </a:solidFill>
                <a:effectLst/>
                <a:uLnTx/>
                <a:uFillTx/>
                <a:latin typeface="Georgia"/>
                <a:ea typeface="+mj-ea"/>
                <a:cs typeface="+mj-cs"/>
              </a:rPr>
              <a:t>&lt;5&gt;</a:t>
            </a:r>
            <a:endParaRPr lang="en-US" dirty="0"/>
          </a:p>
        </p:txBody>
      </p:sp>
      <p:sp>
        <p:nvSpPr>
          <p:cNvPr id="3" name="Slide Number Placeholder 2">
            <a:extLst>
              <a:ext uri="{FF2B5EF4-FFF2-40B4-BE49-F238E27FC236}">
                <a16:creationId xmlns:a16="http://schemas.microsoft.com/office/drawing/2014/main" id="{DE2AF907-508E-8748-D6B3-D4B46B11615D}"/>
              </a:ext>
            </a:extLst>
          </p:cNvPr>
          <p:cNvSpPr>
            <a:spLocks noGrp="1"/>
          </p:cNvSpPr>
          <p:nvPr>
            <p:ph type="sldNum" sz="quarter" idx="12"/>
          </p:nvPr>
        </p:nvSpPr>
        <p:spPr/>
        <p:txBody>
          <a:bodyPr/>
          <a:lstStyle/>
          <a:p>
            <a:fld id="{66DE20E4-D496-034F-914D-F7F15B93E95B}" type="slidenum">
              <a:rPr lang="en-US" smtClean="0"/>
              <a:pPr/>
              <a:t>25</a:t>
            </a:fld>
            <a:endParaRPr lang="en-US" dirty="0"/>
          </a:p>
        </p:txBody>
      </p:sp>
      <p:sp>
        <p:nvSpPr>
          <p:cNvPr id="7" name="Text Placeholder 6">
            <a:extLst>
              <a:ext uri="{FF2B5EF4-FFF2-40B4-BE49-F238E27FC236}">
                <a16:creationId xmlns:a16="http://schemas.microsoft.com/office/drawing/2014/main" id="{D37134EF-FF8A-AEA5-EC32-536EA31938D3}"/>
              </a:ext>
            </a:extLst>
          </p:cNvPr>
          <p:cNvSpPr>
            <a:spLocks noGrp="1"/>
          </p:cNvSpPr>
          <p:nvPr>
            <p:ph type="body" sz="quarter" idx="13"/>
          </p:nvPr>
        </p:nvSpPr>
        <p:spPr>
          <a:xfrm>
            <a:off x="374904" y="1331804"/>
            <a:ext cx="7260971" cy="4145536"/>
          </a:xfrm>
        </p:spPr>
        <p:txBody>
          <a:bodyPr/>
          <a:lstStyle/>
          <a:p>
            <a:pPr marL="0" indent="0">
              <a:spcAft>
                <a:spcPts val="600"/>
              </a:spcAft>
              <a:buNone/>
            </a:pPr>
            <a:r>
              <a:rPr lang="en-US" sz="1400" dirty="0"/>
              <a:t>24/7 Nurse Support was designed specifically to help make your health decisions simple and convenient by providing answers to your health questions anytime, anywhere at no additional cost. </a:t>
            </a:r>
          </a:p>
          <a:p>
            <a:pPr marL="0" indent="0">
              <a:spcAft>
                <a:spcPts val="600"/>
              </a:spcAft>
              <a:buNone/>
            </a:pPr>
            <a:r>
              <a:rPr lang="en-US" sz="1400" b="1" dirty="0"/>
              <a:t>When you call, a registered nurse can help you:</a:t>
            </a:r>
          </a:p>
          <a:p>
            <a:pPr marL="457200" indent="0">
              <a:spcBef>
                <a:spcPts val="600"/>
              </a:spcBef>
              <a:spcAft>
                <a:spcPts val="600"/>
              </a:spcAft>
              <a:buNone/>
            </a:pPr>
            <a:r>
              <a:rPr lang="en-US" sz="1400" dirty="0"/>
              <a:t>Choose where to go for care — whether that’s self-care, a doctor visit or urgent care</a:t>
            </a:r>
          </a:p>
          <a:p>
            <a:pPr marL="457200" indent="0">
              <a:spcBef>
                <a:spcPts val="600"/>
              </a:spcBef>
              <a:spcAft>
                <a:spcPts val="600"/>
              </a:spcAft>
              <a:buNone/>
            </a:pPr>
            <a:r>
              <a:rPr lang="en-US" sz="1400" dirty="0"/>
              <a:t>Find a doctor or hospital that meets your needs and preferences</a:t>
            </a:r>
          </a:p>
          <a:p>
            <a:pPr marL="457200" indent="0">
              <a:spcBef>
                <a:spcPts val="600"/>
              </a:spcBef>
              <a:spcAft>
                <a:spcPts val="600"/>
              </a:spcAft>
              <a:buNone/>
            </a:pPr>
            <a:r>
              <a:rPr lang="en-US" sz="1400" dirty="0"/>
              <a:t>Understand your diagnosis and explore treatment options</a:t>
            </a:r>
          </a:p>
          <a:p>
            <a:endParaRPr lang="en-US" dirty="0"/>
          </a:p>
        </p:txBody>
      </p:sp>
      <p:pic>
        <p:nvPicPr>
          <p:cNvPr id="13" name="Picture 12">
            <a:extLst>
              <a:ext uri="{FF2B5EF4-FFF2-40B4-BE49-F238E27FC236}">
                <a16:creationId xmlns:a16="http://schemas.microsoft.com/office/drawing/2014/main" id="{D2E16043-6D15-F780-A887-F6437CC545AF}"/>
              </a:ext>
            </a:extLst>
          </p:cNvPr>
          <p:cNvPicPr>
            <a:picLocks noChangeAspect="1"/>
          </p:cNvPicPr>
          <p:nvPr/>
        </p:nvPicPr>
        <p:blipFill>
          <a:blip r:embed="rId4"/>
          <a:srcRect/>
          <a:stretch/>
        </p:blipFill>
        <p:spPr>
          <a:xfrm>
            <a:off x="443036" y="2282762"/>
            <a:ext cx="429768" cy="429768"/>
          </a:xfrm>
          <a:prstGeom prst="rect">
            <a:avLst/>
          </a:prstGeom>
        </p:spPr>
      </p:pic>
      <p:pic>
        <p:nvPicPr>
          <p:cNvPr id="14" name="Picture 13">
            <a:extLst>
              <a:ext uri="{FF2B5EF4-FFF2-40B4-BE49-F238E27FC236}">
                <a16:creationId xmlns:a16="http://schemas.microsoft.com/office/drawing/2014/main" id="{1CF71B92-2304-596E-08CD-C5009F58D1D4}"/>
              </a:ext>
            </a:extLst>
          </p:cNvPr>
          <p:cNvPicPr>
            <a:picLocks noChangeAspect="1"/>
          </p:cNvPicPr>
          <p:nvPr/>
        </p:nvPicPr>
        <p:blipFill>
          <a:blip r:embed="rId4"/>
          <a:srcRect/>
          <a:stretch/>
        </p:blipFill>
        <p:spPr>
          <a:xfrm>
            <a:off x="443036" y="2618072"/>
            <a:ext cx="429768" cy="429768"/>
          </a:xfrm>
          <a:prstGeom prst="rect">
            <a:avLst/>
          </a:prstGeom>
        </p:spPr>
      </p:pic>
      <p:pic>
        <p:nvPicPr>
          <p:cNvPr id="15" name="Picture 14">
            <a:extLst>
              <a:ext uri="{FF2B5EF4-FFF2-40B4-BE49-F238E27FC236}">
                <a16:creationId xmlns:a16="http://schemas.microsoft.com/office/drawing/2014/main" id="{C5831D3F-BD0D-6A95-13CA-1C7D4A6E061E}"/>
              </a:ext>
            </a:extLst>
          </p:cNvPr>
          <p:cNvPicPr>
            <a:picLocks noChangeAspect="1"/>
          </p:cNvPicPr>
          <p:nvPr/>
        </p:nvPicPr>
        <p:blipFill>
          <a:blip r:embed="rId4"/>
          <a:srcRect/>
          <a:stretch/>
        </p:blipFill>
        <p:spPr>
          <a:xfrm>
            <a:off x="443036" y="2954622"/>
            <a:ext cx="429768" cy="429768"/>
          </a:xfrm>
          <a:prstGeom prst="rect">
            <a:avLst/>
          </a:prstGeom>
        </p:spPr>
      </p:pic>
    </p:spTree>
    <p:extLst>
      <p:ext uri="{BB962C8B-B14F-4D97-AF65-F5344CB8AC3E}">
        <p14:creationId xmlns:p14="http://schemas.microsoft.com/office/powerpoint/2010/main" val="306069635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4">
            <a:extLst>
              <a:ext uri="{FF2B5EF4-FFF2-40B4-BE49-F238E27FC236}">
                <a16:creationId xmlns:a16="http://schemas.microsoft.com/office/drawing/2014/main" id="{6D3343BE-45C2-FFD0-E70F-177AFFCB2E47}"/>
              </a:ext>
            </a:extLst>
          </p:cNvPr>
          <p:cNvSpPr txBox="1">
            <a:spLocks/>
          </p:cNvSpPr>
          <p:nvPr/>
        </p:nvSpPr>
        <p:spPr>
          <a:xfrm>
            <a:off x="1066426" y="2046403"/>
            <a:ext cx="6153524" cy="2147764"/>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indent="-9525">
              <a:spcBef>
                <a:spcPts val="600"/>
              </a:spcBef>
              <a:spcAft>
                <a:spcPts val="1200"/>
              </a:spcAft>
              <a:buClr>
                <a:schemeClr val="tx1"/>
              </a:buClr>
              <a:buSzPct val="100000"/>
            </a:pPr>
            <a:r>
              <a:rPr lang="en-US" sz="1400" dirty="0">
                <a:solidFill>
                  <a:schemeClr val="accent1"/>
                </a:solidFill>
                <a:latin typeface="Arial" panose="020B0604020202020204" pitchFamily="34" charset="0"/>
              </a:rPr>
              <a:t>28 home-delivered meals when referred by a UnitedHealthcare Engagement Specialist</a:t>
            </a:r>
          </a:p>
          <a:p>
            <a:pPr indent="-9525">
              <a:spcBef>
                <a:spcPts val="1200"/>
              </a:spcBef>
              <a:spcAft>
                <a:spcPts val="1200"/>
              </a:spcAft>
              <a:buClr>
                <a:schemeClr val="tx1"/>
              </a:buClr>
              <a:buSzPct val="100000"/>
            </a:pPr>
            <a:r>
              <a:rPr lang="en-US" sz="1400" dirty="0">
                <a:solidFill>
                  <a:schemeClr val="accent1"/>
                </a:solidFill>
                <a:latin typeface="Arial" panose="020B0604020202020204" pitchFamily="34" charset="0"/>
              </a:rPr>
              <a:t>12 one-way rides to medically related appointments and to the pharmacy when referred by a UnitedHealthcare Engagement Specialist</a:t>
            </a:r>
            <a:r>
              <a:rPr lang="en-US" sz="1400" baseline="30000" dirty="0">
                <a:solidFill>
                  <a:schemeClr val="accent1"/>
                </a:solidFill>
                <a:latin typeface="Arial" panose="020B0604020202020204" pitchFamily="34" charset="0"/>
              </a:rPr>
              <a:t>&lt;6&gt;</a:t>
            </a:r>
          </a:p>
          <a:p>
            <a:pPr indent="-9525">
              <a:spcBef>
                <a:spcPts val="600"/>
              </a:spcBef>
              <a:spcAft>
                <a:spcPts val="1200"/>
              </a:spcAft>
              <a:buClr>
                <a:schemeClr val="tx1"/>
              </a:buClr>
              <a:buSzPct val="100000"/>
            </a:pPr>
            <a:r>
              <a:rPr lang="en-US" sz="1400" dirty="0">
                <a:solidFill>
                  <a:schemeClr val="accent1"/>
                </a:solidFill>
                <a:latin typeface="Arial" panose="020B0604020202020204" pitchFamily="34" charset="0"/>
              </a:rPr>
              <a:t>6 hours of non-medical personal care provided through a CareLinx professional caregiver to perform tasks such as preparing meals, bathing, medication reminders and more. A referral is not required.</a:t>
            </a:r>
            <a:r>
              <a:rPr lang="en-US" sz="1400" baseline="30000" dirty="0">
                <a:solidFill>
                  <a:schemeClr val="accent1"/>
                </a:solidFill>
                <a:latin typeface="Arial" panose="020B0604020202020204" pitchFamily="34" charset="0"/>
              </a:rPr>
              <a:t>&lt;7&gt;</a:t>
            </a:r>
          </a:p>
          <a:p>
            <a:pPr indent="-9525">
              <a:spcBef>
                <a:spcPts val="1200"/>
              </a:spcBef>
              <a:spcAft>
                <a:spcPts val="1800"/>
              </a:spcAft>
              <a:buClr>
                <a:schemeClr val="tx1"/>
              </a:buClr>
              <a:buSzPct val="100000"/>
            </a:pPr>
            <a:endParaRPr lang="en-US" sz="1400" baseline="30000" dirty="0">
              <a:solidFill>
                <a:schemeClr val="accent1"/>
              </a:solidFill>
              <a:latin typeface="Arial" panose="020B0604020202020204" pitchFamily="34" charset="0"/>
            </a:endParaRPr>
          </a:p>
        </p:txBody>
      </p:sp>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p:txBody>
          <a:bodyPr/>
          <a:lstStyle/>
          <a:p>
            <a:r>
              <a:rPr lang="en-US" dirty="0"/>
              <a:t>UnitedHealthcare Healthy at Home </a:t>
            </a:r>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26</a:t>
            </a:fld>
            <a:endParaRPr lang="en-US" dirty="0"/>
          </a:p>
        </p:txBody>
      </p:sp>
      <p:sp>
        <p:nvSpPr>
          <p:cNvPr id="4" name="Text Placeholder 3">
            <a:extLst>
              <a:ext uri="{FF2B5EF4-FFF2-40B4-BE49-F238E27FC236}">
                <a16:creationId xmlns:a16="http://schemas.microsoft.com/office/drawing/2014/main" id="{AC1F42F2-B981-89FE-F3DD-2B3F6F628E5D}"/>
              </a:ext>
            </a:extLst>
          </p:cNvPr>
          <p:cNvSpPr>
            <a:spLocks noGrp="1"/>
          </p:cNvSpPr>
          <p:nvPr>
            <p:ph type="body" sz="quarter" idx="13"/>
          </p:nvPr>
        </p:nvSpPr>
        <p:spPr/>
        <p:txBody>
          <a:bodyPr/>
          <a:lstStyle/>
          <a:p>
            <a:r>
              <a:rPr lang="en-US" dirty="0">
                <a:solidFill>
                  <a:schemeClr val="tx2"/>
                </a:solidFill>
              </a:rPr>
              <a:t>*A new referral is required after every discharge to access your meal and transportation benefit.</a:t>
            </a:r>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371802" y="1344717"/>
            <a:ext cx="7324398" cy="797968"/>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buNone/>
            </a:pPr>
            <a:r>
              <a:rPr lang="en-US" sz="1400" b="1" dirty="0">
                <a:solidFill>
                  <a:schemeClr val="accent1"/>
                </a:solidFill>
                <a:latin typeface="Arial" panose="020B0604020202020204" pitchFamily="34" charset="0"/>
              </a:rPr>
              <a:t>You are eligible for the following benefits up to 30 days following all inpatient and skilled nursing facility discharges*:</a:t>
            </a:r>
          </a:p>
        </p:txBody>
      </p:sp>
      <p:pic>
        <p:nvPicPr>
          <p:cNvPr id="5" name="Picture 4">
            <a:extLst>
              <a:ext uri="{FF2B5EF4-FFF2-40B4-BE49-F238E27FC236}">
                <a16:creationId xmlns:a16="http://schemas.microsoft.com/office/drawing/2014/main" id="{6D5A7962-7ED2-7F1A-DB78-B851F254E49E}"/>
              </a:ext>
            </a:extLst>
          </p:cNvPr>
          <p:cNvPicPr>
            <a:picLocks noChangeAspect="1"/>
          </p:cNvPicPr>
          <p:nvPr/>
        </p:nvPicPr>
        <p:blipFill>
          <a:blip r:embed="rId3"/>
          <a:srcRect/>
          <a:stretch/>
        </p:blipFill>
        <p:spPr>
          <a:xfrm>
            <a:off x="517787" y="2035399"/>
            <a:ext cx="548641" cy="548641"/>
          </a:xfrm>
          <a:prstGeom prst="rect">
            <a:avLst/>
          </a:prstGeom>
        </p:spPr>
      </p:pic>
      <p:pic>
        <p:nvPicPr>
          <p:cNvPr id="7" name="Picture 6">
            <a:extLst>
              <a:ext uri="{FF2B5EF4-FFF2-40B4-BE49-F238E27FC236}">
                <a16:creationId xmlns:a16="http://schemas.microsoft.com/office/drawing/2014/main" id="{ECA4DCB5-BC3E-D9B0-8F70-5D907FCF5C84}"/>
              </a:ext>
            </a:extLst>
          </p:cNvPr>
          <p:cNvPicPr>
            <a:picLocks noChangeAspect="1"/>
          </p:cNvPicPr>
          <p:nvPr/>
        </p:nvPicPr>
        <p:blipFill>
          <a:blip r:embed="rId4"/>
          <a:srcRect/>
          <a:stretch/>
        </p:blipFill>
        <p:spPr>
          <a:xfrm>
            <a:off x="517787" y="2774056"/>
            <a:ext cx="548641" cy="548641"/>
          </a:xfrm>
          <a:prstGeom prst="rect">
            <a:avLst/>
          </a:prstGeom>
        </p:spPr>
      </p:pic>
      <p:pic>
        <p:nvPicPr>
          <p:cNvPr id="8" name="Picture 7">
            <a:extLst>
              <a:ext uri="{FF2B5EF4-FFF2-40B4-BE49-F238E27FC236}">
                <a16:creationId xmlns:a16="http://schemas.microsoft.com/office/drawing/2014/main" id="{9F420BC1-26C2-AC50-BFB1-546E839B787A}"/>
              </a:ext>
            </a:extLst>
          </p:cNvPr>
          <p:cNvPicPr>
            <a:picLocks noChangeAspect="1"/>
          </p:cNvPicPr>
          <p:nvPr/>
        </p:nvPicPr>
        <p:blipFill>
          <a:blip r:embed="rId5"/>
          <a:srcRect/>
          <a:stretch/>
        </p:blipFill>
        <p:spPr>
          <a:xfrm>
            <a:off x="517787" y="3506731"/>
            <a:ext cx="548640" cy="548640"/>
          </a:xfrm>
          <a:prstGeom prst="rect">
            <a:avLst/>
          </a:prstGeom>
        </p:spPr>
      </p:pic>
    </p:spTree>
    <p:extLst>
      <p:ext uri="{BB962C8B-B14F-4D97-AF65-F5344CB8AC3E}">
        <p14:creationId xmlns:p14="http://schemas.microsoft.com/office/powerpoint/2010/main" val="856945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10">
            <a:extLst>
              <a:ext uri="{FF2B5EF4-FFF2-40B4-BE49-F238E27FC236}">
                <a16:creationId xmlns:a16="http://schemas.microsoft.com/office/drawing/2014/main" id="{D54F7B60-3CDB-8BD3-E4AB-B6AABF26882D}"/>
              </a:ext>
            </a:extLst>
          </p:cNvPr>
          <p:cNvSpPr txBox="1">
            <a:spLocks/>
          </p:cNvSpPr>
          <p:nvPr/>
        </p:nvSpPr>
        <p:spPr>
          <a:xfrm>
            <a:off x="819150" y="2474638"/>
            <a:ext cx="4940300" cy="2086530"/>
          </a:xfrm>
          <a:prstGeom prst="rect">
            <a:avLst/>
          </a:prstGeom>
        </p:spPr>
        <p:txBody>
          <a:bodyPr vert="horz" lIns="91440" tIns="45720" rIns="91440" bIns="45720" rtlCol="0">
            <a:noAutofit/>
          </a:bodyPr>
          <a:lstStyle>
            <a:lvl1pPr marL="88894" marR="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1pPr>
            <a:lvl2pPr marL="120641" indent="0" algn="l" defTabSz="685750" rtl="0" eaLnBrk="1" latinLnBrk="0" hangingPunct="1">
              <a:lnSpc>
                <a:spcPct val="90000"/>
              </a:lnSpc>
              <a:spcBef>
                <a:spcPts val="0"/>
              </a:spcBef>
              <a:spcAft>
                <a:spcPts val="600"/>
              </a:spcAft>
              <a:buClr>
                <a:schemeClr val="accent1"/>
              </a:buClr>
              <a:buFont typeface="System Font Regular"/>
              <a:buNone/>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spcBef>
                <a:spcPts val="300"/>
              </a:spcBef>
              <a:spcAft>
                <a:spcPts val="600"/>
              </a:spcAft>
              <a:buNone/>
            </a:pPr>
            <a:r>
              <a:rPr lang="en-US" sz="1400" dirty="0">
                <a:solidFill>
                  <a:schemeClr val="tx1"/>
                </a:solidFill>
                <a:effectLst/>
                <a:latin typeface="Arial" panose="020B0604020202020204" pitchFamily="34" charset="0"/>
              </a:rPr>
              <a:t>Receive friendly, expert advice through our national network of 7,000+ hearing providers* — or try virtual appointments**</a:t>
            </a:r>
          </a:p>
          <a:p>
            <a:pPr marL="0" indent="0">
              <a:spcBef>
                <a:spcPts val="300"/>
              </a:spcBef>
              <a:spcAft>
                <a:spcPts val="600"/>
              </a:spcAft>
              <a:buNone/>
            </a:pPr>
            <a:r>
              <a:rPr lang="en-US" sz="1400" dirty="0">
                <a:solidFill>
                  <a:schemeClr val="tx1"/>
                </a:solidFill>
                <a:effectLst/>
                <a:latin typeface="Arial" panose="020B0604020202020204" pitchFamily="34" charset="0"/>
              </a:rPr>
              <a:t>Get personalized support to help you adjust to your new hearing aids</a:t>
            </a:r>
          </a:p>
          <a:p>
            <a:pPr marL="0" indent="0">
              <a:spcBef>
                <a:spcPts val="300"/>
              </a:spcBef>
              <a:spcAft>
                <a:spcPts val="600"/>
              </a:spcAft>
              <a:buNone/>
            </a:pPr>
            <a:r>
              <a:rPr lang="en-US" sz="1400" dirty="0">
                <a:solidFill>
                  <a:schemeClr val="tx1"/>
                </a:solidFill>
                <a:effectLst/>
                <a:latin typeface="Arial" panose="020B0604020202020204" pitchFamily="34" charset="0"/>
              </a:rPr>
              <a:t>Choose from the latest technology from popular brands, including Phonak, Starkey</a:t>
            </a:r>
            <a:r>
              <a:rPr lang="en-US" sz="1400" baseline="30000" dirty="0">
                <a:solidFill>
                  <a:schemeClr val="tx1"/>
                </a:solidFill>
                <a:effectLst/>
                <a:latin typeface="Arial" panose="020B0604020202020204" pitchFamily="34" charset="0"/>
              </a:rPr>
              <a:t>®</a:t>
            </a:r>
            <a:r>
              <a:rPr lang="en-US" sz="1400" dirty="0">
                <a:solidFill>
                  <a:schemeClr val="tx1"/>
                </a:solidFill>
                <a:effectLst/>
                <a:latin typeface="Arial" panose="020B0604020202020204" pitchFamily="34" charset="0"/>
              </a:rPr>
              <a:t>, Oticon, Signia, ReSound, Widex</a:t>
            </a:r>
            <a:r>
              <a:rPr lang="en-US" sz="1400" baseline="30000" dirty="0">
                <a:solidFill>
                  <a:schemeClr val="tx1"/>
                </a:solidFill>
                <a:effectLst/>
                <a:latin typeface="Arial" panose="020B0604020202020204" pitchFamily="34" charset="0"/>
              </a:rPr>
              <a:t>®</a:t>
            </a:r>
            <a:r>
              <a:rPr lang="en-US" sz="1400" dirty="0">
                <a:solidFill>
                  <a:schemeClr val="tx1"/>
                </a:solidFill>
                <a:effectLst/>
                <a:latin typeface="Arial" panose="020B0604020202020204" pitchFamily="34" charset="0"/>
              </a:rPr>
              <a:t> and Unitron™</a:t>
            </a:r>
          </a:p>
          <a:p>
            <a:pPr marL="0" indent="0">
              <a:spcBef>
                <a:spcPts val="300"/>
              </a:spcBef>
              <a:spcAft>
                <a:spcPts val="600"/>
              </a:spcAft>
              <a:buNone/>
            </a:pPr>
            <a:r>
              <a:rPr lang="en-US" sz="1400" dirty="0">
                <a:solidFill>
                  <a:schemeClr val="tx1"/>
                </a:solidFill>
                <a:latin typeface="Arial" panose="020B0604020202020204" pitchFamily="34" charset="0"/>
              </a:rPr>
              <a:t>Plan includes a $500 hearing aid allowance every 3 years when using a UnitedHealthcare Hearing provider</a:t>
            </a:r>
            <a:endParaRPr lang="en-US" sz="1400" dirty="0">
              <a:solidFill>
                <a:schemeClr val="tx1"/>
              </a:solidFill>
              <a:effectLst/>
              <a:latin typeface="Arial" panose="020B0604020202020204" pitchFamily="34" charset="0"/>
            </a:endParaRPr>
          </a:p>
        </p:txBody>
      </p:sp>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p:txBody>
          <a:bodyPr/>
          <a:lstStyle/>
          <a:p>
            <a:r>
              <a:rPr lang="en-US" dirty="0"/>
              <a:t>UnitedHealthcare Hearing</a:t>
            </a:r>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27</a:t>
            </a:fld>
            <a:endParaRPr lang="en-US" dirty="0"/>
          </a:p>
        </p:txBody>
      </p:sp>
      <p:sp>
        <p:nvSpPr>
          <p:cNvPr id="4" name="Text Placeholder 3">
            <a:extLst>
              <a:ext uri="{FF2B5EF4-FFF2-40B4-BE49-F238E27FC236}">
                <a16:creationId xmlns:a16="http://schemas.microsoft.com/office/drawing/2014/main" id="{AC1F42F2-B981-89FE-F3DD-2B3F6F628E5D}"/>
              </a:ext>
            </a:extLst>
          </p:cNvPr>
          <p:cNvSpPr>
            <a:spLocks noGrp="1"/>
          </p:cNvSpPr>
          <p:nvPr>
            <p:ph type="body" sz="quarter" idx="13"/>
          </p:nvPr>
        </p:nvSpPr>
        <p:spPr/>
        <p:txBody>
          <a:bodyPr/>
          <a:lstStyle/>
          <a:p>
            <a:r>
              <a:rPr lang="en-US" dirty="0">
                <a:solidFill>
                  <a:schemeClr val="tx2"/>
                </a:solidFill>
                <a:latin typeface="Arial" panose="020B0604020202020204" pitchFamily="34" charset="0"/>
                <a:cs typeface="Arial" panose="020B0604020202020204" pitchFamily="34" charset="0"/>
              </a:rPr>
              <a:t>*Please refer to your Summary of Benefits for details on your benefit coverage. </a:t>
            </a:r>
            <a:br>
              <a:rPr lang="en-US" dirty="0">
                <a:latin typeface="Arial" panose="020B0604020202020204" pitchFamily="34" charset="0"/>
              </a:rPr>
            </a:br>
            <a:r>
              <a:rPr lang="en-US" dirty="0">
                <a:solidFill>
                  <a:schemeClr val="tx2"/>
                </a:solidFill>
                <a:latin typeface="Arial" panose="020B0604020202020204" pitchFamily="34" charset="0"/>
                <a:cs typeface="Arial" panose="020B0604020202020204" pitchFamily="34" charset="0"/>
              </a:rPr>
              <a:t>**Select products and providers.</a:t>
            </a:r>
            <a:br>
              <a:rPr lang="en-US" dirty="0">
                <a:solidFill>
                  <a:schemeClr val="tx2"/>
                </a:solidFill>
                <a:latin typeface="Arial" panose="020B0604020202020204" pitchFamily="34" charset="0"/>
                <a:cs typeface="Arial" panose="020B0604020202020204" pitchFamily="34" charset="0"/>
              </a:rPr>
            </a:br>
            <a:r>
              <a:rPr lang="en-US" dirty="0">
                <a:solidFill>
                  <a:schemeClr val="tx2"/>
                </a:solidFill>
                <a:latin typeface="Arial" panose="020B0604020202020204" pitchFamily="34" charset="0"/>
                <a:cs typeface="Arial" panose="020B0604020202020204" pitchFamily="34" charset="0"/>
              </a:rPr>
              <a:t>^Based on suggested manufacturer pricing.</a:t>
            </a:r>
            <a:br>
              <a:rPr lang="en-US" dirty="0">
                <a:solidFill>
                  <a:schemeClr val="tx2"/>
                </a:solidFill>
                <a:latin typeface="Arial" panose="020B0604020202020204" pitchFamily="34" charset="0"/>
                <a:cs typeface="Arial" panose="020B0604020202020204" pitchFamily="34" charset="0"/>
              </a:rPr>
            </a:br>
            <a:br>
              <a:rPr lang="en-US" dirty="0">
                <a:solidFill>
                  <a:schemeClr val="tx2"/>
                </a:solidFill>
                <a:latin typeface="Arial" panose="020B0604020202020204" pitchFamily="34" charset="0"/>
                <a:cs typeface="Arial" panose="020B0604020202020204" pitchFamily="34" charset="0"/>
              </a:rPr>
            </a:br>
            <a:r>
              <a:rPr lang="en-US" dirty="0">
                <a:solidFill>
                  <a:schemeClr val="tx2"/>
                </a:solidFill>
                <a:latin typeface="Arial" panose="020B0604020202020204" pitchFamily="34" charset="0"/>
                <a:cs typeface="Arial" panose="020B0604020202020204" pitchFamily="34" charset="0"/>
              </a:rPr>
              <a:t>Benefits, features and/or devices vary by plan/area. Limitations, exclusions and/or network restrictions may apply. Other hearing exam providers are available in the UnitedHealthcare network. The plan only covers hearing aids from a UnitedHealthcare Hearing network provider. Provider network size may vary by local market. </a:t>
            </a:r>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371801" y="1331813"/>
            <a:ext cx="8083277" cy="736386"/>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4572">
              <a:buClr>
                <a:schemeClr val="tx1"/>
              </a:buClr>
              <a:buSzPct val="125000"/>
            </a:pPr>
            <a:r>
              <a:rPr lang="en-US" sz="1400" dirty="0">
                <a:solidFill>
                  <a:schemeClr val="tx1"/>
                </a:solidFill>
                <a:latin typeface="Arial" panose="020B0604020202020204" pitchFamily="34" charset="0"/>
              </a:rPr>
              <a:t>With UnitedHealthcare Hearing, you can receive a hearing exam and access to one of the widest selections of prescription and non-prescription hearing aids at significant savings. Plus, you’ll receive personalized care and follow-up support from experienced hearing providers, helping you to hear better and live life to the fullest.</a:t>
            </a:r>
          </a:p>
        </p:txBody>
      </p:sp>
      <p:sp>
        <p:nvSpPr>
          <p:cNvPr id="17" name="Text Placeholder 10">
            <a:extLst>
              <a:ext uri="{FF2B5EF4-FFF2-40B4-BE49-F238E27FC236}">
                <a16:creationId xmlns:a16="http://schemas.microsoft.com/office/drawing/2014/main" id="{3DF5FE19-7672-65F3-0CCB-8F40CCA63D3A}"/>
              </a:ext>
            </a:extLst>
          </p:cNvPr>
          <p:cNvSpPr txBox="1">
            <a:spLocks/>
          </p:cNvSpPr>
          <p:nvPr/>
        </p:nvSpPr>
        <p:spPr>
          <a:xfrm>
            <a:off x="6122864" y="3832349"/>
            <a:ext cx="2398836" cy="915210"/>
          </a:xfrm>
          <a:prstGeom prst="rect">
            <a:avLst/>
          </a:prstGeom>
        </p:spPr>
        <p:txBody>
          <a:bodyPr vert="horz" lIns="91440" tIns="45720" rIns="91440" bIns="45720" rtlCol="0">
            <a:noAutofit/>
          </a:bodyPr>
          <a:lstStyle>
            <a:lvl1pPr marL="88894" marR="0" indent="-88894" algn="l" defTabSz="685750" rtl="0" eaLnBrk="1" fontAlgn="auto" latinLnBrk="0" hangingPunct="1">
              <a:lnSpc>
                <a:spcPct val="100000"/>
              </a:lnSpc>
              <a:spcBef>
                <a:spcPts val="0"/>
              </a:spcBef>
              <a:spcAft>
                <a:spcPts val="300"/>
              </a:spcAft>
              <a:buClr>
                <a:schemeClr val="accent1"/>
              </a:buClr>
              <a:buSzTx/>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1pPr>
            <a:lvl2pPr marL="120641" indent="0" algn="l" defTabSz="685750" rtl="0" eaLnBrk="1" latinLnBrk="0" hangingPunct="1">
              <a:lnSpc>
                <a:spcPct val="90000"/>
              </a:lnSpc>
              <a:spcBef>
                <a:spcPts val="0"/>
              </a:spcBef>
              <a:spcAft>
                <a:spcPts val="600"/>
              </a:spcAft>
              <a:buClr>
                <a:schemeClr val="accent1"/>
              </a:buClr>
              <a:buFont typeface="System Font Regular"/>
              <a:buNone/>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buNone/>
            </a:pPr>
            <a:r>
              <a:rPr lang="en-US" dirty="0"/>
              <a:t>To get started and save up </a:t>
            </a:r>
            <a:br>
              <a:rPr lang="en-US" dirty="0"/>
            </a:br>
            <a:r>
              <a:rPr lang="en-US" dirty="0"/>
              <a:t>to 50% off standard industry prices^ with exclusive </a:t>
            </a:r>
            <a:br>
              <a:rPr lang="en-US" dirty="0"/>
            </a:br>
            <a:r>
              <a:rPr lang="en-US" dirty="0"/>
              <a:t>pricing, go online or call UnitedHealthcare Hearing.</a:t>
            </a:r>
          </a:p>
        </p:txBody>
      </p:sp>
      <p:sp>
        <p:nvSpPr>
          <p:cNvPr id="19" name="Text Placeholder 11">
            <a:extLst>
              <a:ext uri="{FF2B5EF4-FFF2-40B4-BE49-F238E27FC236}">
                <a16:creationId xmlns:a16="http://schemas.microsoft.com/office/drawing/2014/main" id="{BCCD410E-42D1-9884-88D3-7F956AA63053}"/>
              </a:ext>
            </a:extLst>
          </p:cNvPr>
          <p:cNvSpPr txBox="1">
            <a:spLocks/>
          </p:cNvSpPr>
          <p:nvPr/>
        </p:nvSpPr>
        <p:spPr>
          <a:xfrm>
            <a:off x="6122865" y="3034380"/>
            <a:ext cx="2398836" cy="827958"/>
          </a:xfrm>
          <a:prstGeom prst="rect">
            <a:avLst/>
          </a:prstGeom>
        </p:spPr>
        <p:txBody>
          <a:bodyPr vert="horz" lIns="91440" tIns="45720" rIns="91440" bIns="45720" rtlCol="0" anchor="b">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1400" b="1" i="0" kern="1200">
                <a:solidFill>
                  <a:schemeClr val="accent1"/>
                </a:solidFill>
                <a:latin typeface="Arial" panose="020B0604020202020204" pitchFamily="34" charset="0"/>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nSpc>
                <a:spcPts val="4280"/>
              </a:lnSpc>
              <a:buNone/>
            </a:pPr>
            <a:r>
              <a:rPr lang="en-US" sz="2000" b="1" dirty="0">
                <a:solidFill>
                  <a:srgbClr val="002677"/>
                </a:solidFill>
                <a:latin typeface="+mj-lt"/>
                <a:cs typeface="+mn-cs"/>
              </a:rPr>
              <a:t>Up to </a:t>
            </a:r>
            <a:r>
              <a:rPr lang="en-US" sz="4400" b="1" dirty="0">
                <a:solidFill>
                  <a:srgbClr val="002677"/>
                </a:solidFill>
                <a:latin typeface="+mj-lt"/>
                <a:cs typeface="+mn-cs"/>
              </a:rPr>
              <a:t>50%</a:t>
            </a:r>
          </a:p>
        </p:txBody>
      </p:sp>
      <p:pic>
        <p:nvPicPr>
          <p:cNvPr id="20" name="Picture 19">
            <a:extLst>
              <a:ext uri="{FF2B5EF4-FFF2-40B4-BE49-F238E27FC236}">
                <a16:creationId xmlns:a16="http://schemas.microsoft.com/office/drawing/2014/main" id="{088819DF-89F4-A5B3-F78A-5AFD5BC8F5C5}"/>
              </a:ext>
            </a:extLst>
          </p:cNvPr>
          <p:cNvPicPr>
            <a:picLocks noChangeAspect="1"/>
          </p:cNvPicPr>
          <p:nvPr/>
        </p:nvPicPr>
        <p:blipFill>
          <a:blip r:embed="rId3"/>
          <a:srcRect/>
          <a:stretch/>
        </p:blipFill>
        <p:spPr>
          <a:xfrm>
            <a:off x="6179746" y="2421529"/>
            <a:ext cx="813816" cy="813816"/>
          </a:xfrm>
          <a:prstGeom prst="rect">
            <a:avLst/>
          </a:prstGeom>
        </p:spPr>
      </p:pic>
      <p:pic>
        <p:nvPicPr>
          <p:cNvPr id="10" name="Picture 9">
            <a:extLst>
              <a:ext uri="{FF2B5EF4-FFF2-40B4-BE49-F238E27FC236}">
                <a16:creationId xmlns:a16="http://schemas.microsoft.com/office/drawing/2014/main" id="{EB6CEB63-09CB-C457-F79E-941A77B02783}"/>
              </a:ext>
            </a:extLst>
          </p:cNvPr>
          <p:cNvPicPr>
            <a:picLocks noChangeAspect="1"/>
          </p:cNvPicPr>
          <p:nvPr/>
        </p:nvPicPr>
        <p:blipFill>
          <a:blip r:embed="rId4"/>
          <a:srcRect/>
          <a:stretch/>
        </p:blipFill>
        <p:spPr>
          <a:xfrm>
            <a:off x="443036" y="2440683"/>
            <a:ext cx="429768" cy="429768"/>
          </a:xfrm>
          <a:prstGeom prst="rect">
            <a:avLst/>
          </a:prstGeom>
        </p:spPr>
      </p:pic>
      <p:pic>
        <p:nvPicPr>
          <p:cNvPr id="11" name="Picture 10">
            <a:extLst>
              <a:ext uri="{FF2B5EF4-FFF2-40B4-BE49-F238E27FC236}">
                <a16:creationId xmlns:a16="http://schemas.microsoft.com/office/drawing/2014/main" id="{FA0AFA83-0DA9-A159-A471-1BE5DBC88410}"/>
              </a:ext>
            </a:extLst>
          </p:cNvPr>
          <p:cNvPicPr>
            <a:picLocks noChangeAspect="1"/>
          </p:cNvPicPr>
          <p:nvPr/>
        </p:nvPicPr>
        <p:blipFill>
          <a:blip r:embed="rId4"/>
          <a:srcRect/>
          <a:stretch/>
        </p:blipFill>
        <p:spPr>
          <a:xfrm>
            <a:off x="443036" y="2973417"/>
            <a:ext cx="429768" cy="429768"/>
          </a:xfrm>
          <a:prstGeom prst="rect">
            <a:avLst/>
          </a:prstGeom>
        </p:spPr>
      </p:pic>
      <p:pic>
        <p:nvPicPr>
          <p:cNvPr id="12" name="Picture 11">
            <a:extLst>
              <a:ext uri="{FF2B5EF4-FFF2-40B4-BE49-F238E27FC236}">
                <a16:creationId xmlns:a16="http://schemas.microsoft.com/office/drawing/2014/main" id="{823238E1-AEB8-BF6A-708D-DA536AB5B92F}"/>
              </a:ext>
            </a:extLst>
          </p:cNvPr>
          <p:cNvPicPr>
            <a:picLocks noChangeAspect="1"/>
          </p:cNvPicPr>
          <p:nvPr/>
        </p:nvPicPr>
        <p:blipFill>
          <a:blip r:embed="rId4"/>
          <a:srcRect/>
          <a:stretch/>
        </p:blipFill>
        <p:spPr>
          <a:xfrm>
            <a:off x="443036" y="3502576"/>
            <a:ext cx="429768" cy="429768"/>
          </a:xfrm>
          <a:prstGeom prst="rect">
            <a:avLst/>
          </a:prstGeom>
        </p:spPr>
      </p:pic>
      <p:pic>
        <p:nvPicPr>
          <p:cNvPr id="5" name="Picture 4">
            <a:extLst>
              <a:ext uri="{FF2B5EF4-FFF2-40B4-BE49-F238E27FC236}">
                <a16:creationId xmlns:a16="http://schemas.microsoft.com/office/drawing/2014/main" id="{A4AE1ADA-6038-6FFA-DBD8-E21E8D765000}"/>
              </a:ext>
            </a:extLst>
          </p:cNvPr>
          <p:cNvPicPr>
            <a:picLocks noChangeAspect="1"/>
          </p:cNvPicPr>
          <p:nvPr/>
        </p:nvPicPr>
        <p:blipFill>
          <a:blip r:embed="rId4"/>
          <a:srcRect/>
          <a:stretch/>
        </p:blipFill>
        <p:spPr>
          <a:xfrm>
            <a:off x="445545" y="4289954"/>
            <a:ext cx="429768" cy="429768"/>
          </a:xfrm>
          <a:prstGeom prst="rect">
            <a:avLst/>
          </a:prstGeom>
        </p:spPr>
      </p:pic>
    </p:spTree>
    <p:extLst>
      <p:ext uri="{BB962C8B-B14F-4D97-AF65-F5344CB8AC3E}">
        <p14:creationId xmlns:p14="http://schemas.microsoft.com/office/powerpoint/2010/main" val="2594108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63A8-F28F-6376-6B4A-71681250CC43}"/>
              </a:ext>
            </a:extLst>
          </p:cNvPr>
          <p:cNvSpPr>
            <a:spLocks noGrp="1"/>
          </p:cNvSpPr>
          <p:nvPr>
            <p:ph type="title"/>
          </p:nvPr>
        </p:nvSpPr>
        <p:spPr/>
        <p:txBody>
          <a:bodyPr/>
          <a:lstStyle/>
          <a:p>
            <a:r>
              <a:rPr lang="en-US" dirty="0"/>
              <a:t>Understanding Original Medicare’s rules</a:t>
            </a:r>
          </a:p>
        </p:txBody>
      </p:sp>
      <p:sp>
        <p:nvSpPr>
          <p:cNvPr id="3" name="Slide Number Placeholder 2">
            <a:extLst>
              <a:ext uri="{FF2B5EF4-FFF2-40B4-BE49-F238E27FC236}">
                <a16:creationId xmlns:a16="http://schemas.microsoft.com/office/drawing/2014/main" id="{0B2D346B-DAAB-F9E8-E44D-912ED50128E2}"/>
              </a:ext>
            </a:extLst>
          </p:cNvPr>
          <p:cNvSpPr>
            <a:spLocks noGrp="1"/>
          </p:cNvSpPr>
          <p:nvPr>
            <p:ph type="sldNum" sz="quarter" idx="12"/>
          </p:nvPr>
        </p:nvSpPr>
        <p:spPr/>
        <p:txBody>
          <a:bodyPr/>
          <a:lstStyle/>
          <a:p>
            <a:fld id="{90F9BDA0-AF0E-4BA8-B742-3B9C92A3E6FE}" type="slidenum">
              <a:rPr lang="en-US" smtClean="0"/>
              <a:t>28</a:t>
            </a:fld>
            <a:endParaRPr lang="en-US" dirty="0"/>
          </a:p>
        </p:txBody>
      </p:sp>
      <p:sp>
        <p:nvSpPr>
          <p:cNvPr id="4" name="Text Placeholder 3">
            <a:extLst>
              <a:ext uri="{FF2B5EF4-FFF2-40B4-BE49-F238E27FC236}">
                <a16:creationId xmlns:a16="http://schemas.microsoft.com/office/drawing/2014/main" id="{71AE9E6F-960C-7968-8387-740DC41119B2}"/>
              </a:ext>
            </a:extLst>
          </p:cNvPr>
          <p:cNvSpPr>
            <a:spLocks noGrp="1"/>
          </p:cNvSpPr>
          <p:nvPr>
            <p:ph type="body" sz="quarter" idx="13"/>
          </p:nvPr>
        </p:nvSpPr>
        <p:spPr>
          <a:xfrm>
            <a:off x="374904" y="1340270"/>
            <a:ext cx="4023360" cy="4485178"/>
          </a:xfrm>
        </p:spPr>
        <p:txBody>
          <a:bodyPr/>
          <a:lstStyle/>
          <a:p>
            <a:pPr marL="0" indent="0">
              <a:lnSpc>
                <a:spcPct val="100000"/>
              </a:lnSpc>
              <a:spcBef>
                <a:spcPts val="900"/>
              </a:spcBef>
              <a:buNone/>
            </a:pPr>
            <a:r>
              <a:rPr lang="en-US" sz="1200" b="1" dirty="0"/>
              <a:t>You must be entitled to Medicare Part A and/or enrolled in Medicare Part B </a:t>
            </a:r>
            <a:r>
              <a:rPr lang="en-US" sz="1200" dirty="0"/>
              <a:t>and continue to pay your Medicare Part B premium.</a:t>
            </a:r>
          </a:p>
          <a:p>
            <a:pPr marL="0" indent="0">
              <a:lnSpc>
                <a:spcPct val="100000"/>
              </a:lnSpc>
              <a:spcBef>
                <a:spcPts val="900"/>
              </a:spcBef>
              <a:buNone/>
            </a:pPr>
            <a:r>
              <a:rPr lang="en-US" sz="1200" b="1" dirty="0"/>
              <a:t>You can only be in one Medicare Advantage plan at a time. </a:t>
            </a:r>
            <a:r>
              <a:rPr lang="en-US" sz="1200" dirty="0"/>
              <a:t>Enrolling in another plan will automatically disenroll you from any other Medicare Advantage or prescription drug plan.</a:t>
            </a:r>
          </a:p>
          <a:p>
            <a:pPr marL="0" indent="0">
              <a:lnSpc>
                <a:spcPct val="100000"/>
              </a:lnSpc>
              <a:spcBef>
                <a:spcPts val="900"/>
              </a:spcBef>
              <a:buNone/>
            </a:pPr>
            <a:r>
              <a:rPr lang="en-US" sz="1200" b="1" dirty="0"/>
              <a:t>If you do not enroll </a:t>
            </a:r>
            <a:r>
              <a:rPr lang="en-US" sz="1200" dirty="0"/>
              <a:t>in a Medicare Part D prescription drug plan or a Medicare Advantage plan </a:t>
            </a:r>
            <a:br>
              <a:rPr lang="en-US" sz="1200" dirty="0"/>
            </a:br>
            <a:r>
              <a:rPr lang="en-US" sz="1200" dirty="0"/>
              <a:t>that includes prescription drug coverage, or you do not have other creditable prescription drug coverage, you may have to pay Medicare’s Late Enrollment Penalty.</a:t>
            </a:r>
          </a:p>
          <a:p>
            <a:pPr marL="0" indent="0">
              <a:lnSpc>
                <a:spcPct val="100000"/>
              </a:lnSpc>
              <a:spcBef>
                <a:spcPts val="900"/>
              </a:spcBef>
              <a:buNone/>
            </a:pPr>
            <a:endParaRPr lang="en-US" sz="1200" dirty="0"/>
          </a:p>
        </p:txBody>
      </p:sp>
      <p:sp>
        <p:nvSpPr>
          <p:cNvPr id="5" name="Text Placeholder 4">
            <a:extLst>
              <a:ext uri="{FF2B5EF4-FFF2-40B4-BE49-F238E27FC236}">
                <a16:creationId xmlns:a16="http://schemas.microsoft.com/office/drawing/2014/main" id="{8D100B11-2E40-46A9-D0D8-810B93E28BD6}"/>
              </a:ext>
            </a:extLst>
          </p:cNvPr>
          <p:cNvSpPr>
            <a:spLocks noGrp="1"/>
          </p:cNvSpPr>
          <p:nvPr>
            <p:ph type="body" sz="quarter" idx="14"/>
          </p:nvPr>
        </p:nvSpPr>
        <p:spPr>
          <a:xfrm>
            <a:off x="4663440" y="1340269"/>
            <a:ext cx="4023360" cy="3404241"/>
          </a:xfrm>
        </p:spPr>
        <p:txBody>
          <a:bodyPr/>
          <a:lstStyle/>
          <a:p>
            <a:pPr marL="0" indent="0">
              <a:lnSpc>
                <a:spcPct val="100000"/>
              </a:lnSpc>
              <a:spcBef>
                <a:spcPts val="900"/>
              </a:spcBef>
              <a:buNone/>
            </a:pPr>
            <a:r>
              <a:rPr lang="en-US" sz="1200" b="1" dirty="0"/>
              <a:t>You are encouraged to read the plan’s</a:t>
            </a:r>
            <a:r>
              <a:rPr lang="en-US" sz="1200" dirty="0"/>
              <a:t> </a:t>
            </a:r>
            <a:r>
              <a:rPr lang="en-US" sz="1200" b="1" dirty="0"/>
              <a:t>Evidence of Coverage (EOC), </a:t>
            </a:r>
            <a:r>
              <a:rPr lang="en-US" sz="1200" dirty="0"/>
              <a:t>including appeals and grievance rights, which can be found by logging in at retiree.uhc.com</a:t>
            </a:r>
          </a:p>
          <a:p>
            <a:pPr marL="0" indent="0">
              <a:lnSpc>
                <a:spcPct val="100000"/>
              </a:lnSpc>
              <a:spcBef>
                <a:spcPts val="900"/>
              </a:spcBef>
              <a:buNone/>
            </a:pPr>
            <a:r>
              <a:rPr lang="en-US" sz="1200" b="1" dirty="0"/>
              <a:t>The</a:t>
            </a:r>
            <a:r>
              <a:rPr lang="en-US" sz="1200" dirty="0"/>
              <a:t> </a:t>
            </a:r>
            <a:r>
              <a:rPr lang="en-US" sz="1200" b="1" dirty="0"/>
              <a:t>EOC also covers specific plan benefits, </a:t>
            </a:r>
            <a:r>
              <a:rPr lang="en-US" sz="1200" dirty="0"/>
              <a:t>copays, exclusions, limitations and other terms.</a:t>
            </a:r>
          </a:p>
          <a:p>
            <a:pPr marL="0" indent="0">
              <a:lnSpc>
                <a:spcPct val="100000"/>
              </a:lnSpc>
              <a:spcBef>
                <a:spcPts val="900"/>
              </a:spcBef>
              <a:buNone/>
            </a:pPr>
            <a:r>
              <a:rPr lang="en-US" sz="1200" b="1" dirty="0"/>
              <a:t>Please review the full text </a:t>
            </a:r>
            <a:r>
              <a:rPr lang="en-US" sz="1200" dirty="0"/>
              <a:t>of the Statement of Understanding in your 2024 enrollment plan guide.</a:t>
            </a:r>
          </a:p>
        </p:txBody>
      </p:sp>
    </p:spTree>
    <p:extLst>
      <p:ext uri="{BB962C8B-B14F-4D97-AF65-F5344CB8AC3E}">
        <p14:creationId xmlns:p14="http://schemas.microsoft.com/office/powerpoint/2010/main" val="29268866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ACF1-A553-F280-47E0-CE32D812DFDA}"/>
              </a:ext>
            </a:extLst>
          </p:cNvPr>
          <p:cNvSpPr>
            <a:spLocks noGrp="1"/>
          </p:cNvSpPr>
          <p:nvPr>
            <p:ph type="ctrTitle"/>
          </p:nvPr>
        </p:nvSpPr>
        <p:spPr/>
        <p:txBody>
          <a:bodyPr/>
          <a:lstStyle/>
          <a:p>
            <a:r>
              <a:rPr lang="en-US" dirty="0"/>
              <a:t>What to expect next</a:t>
            </a:r>
          </a:p>
        </p:txBody>
      </p:sp>
    </p:spTree>
    <p:extLst>
      <p:ext uri="{BB962C8B-B14F-4D97-AF65-F5344CB8AC3E}">
        <p14:creationId xmlns:p14="http://schemas.microsoft.com/office/powerpoint/2010/main" val="2552833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20FBC-2DCF-8E23-CDA1-4DBD72D7FE04}"/>
              </a:ext>
            </a:extLst>
          </p:cNvPr>
          <p:cNvSpPr>
            <a:spLocks noGrp="1"/>
          </p:cNvSpPr>
          <p:nvPr>
            <p:ph type="ctrTitle"/>
          </p:nvPr>
        </p:nvSpPr>
        <p:spPr>
          <a:xfrm>
            <a:off x="1408381" y="2781839"/>
            <a:ext cx="6525128" cy="1796889"/>
          </a:xfrm>
        </p:spPr>
        <p:txBody>
          <a:bodyPr/>
          <a:lstStyle/>
          <a:p>
            <a:r>
              <a:rPr lang="en-US" dirty="0"/>
              <a:t>Original Medicare basics</a:t>
            </a:r>
          </a:p>
        </p:txBody>
      </p:sp>
    </p:spTree>
    <p:extLst>
      <p:ext uri="{BB962C8B-B14F-4D97-AF65-F5344CB8AC3E}">
        <p14:creationId xmlns:p14="http://schemas.microsoft.com/office/powerpoint/2010/main" val="24021880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9D862C9-217F-604A-3A1B-2EDD3CB5D7F0}"/>
              </a:ext>
            </a:extLst>
          </p:cNvPr>
          <p:cNvSpPr txBox="1"/>
          <p:nvPr/>
        </p:nvSpPr>
        <p:spPr>
          <a:xfrm>
            <a:off x="489856" y="1166744"/>
            <a:ext cx="489857" cy="769441"/>
          </a:xfrm>
          <a:prstGeom prst="rect">
            <a:avLst/>
          </a:prstGeom>
          <a:noFill/>
        </p:spPr>
        <p:txBody>
          <a:bodyPr wrap="square">
            <a:spAutoFit/>
          </a:bodyPr>
          <a:lstStyle/>
          <a:p>
            <a:pPr marL="0" marR="0" algn="ctr" defTabSz="457200" rtl="0" eaLnBrk="1" latinLnBrk="0" hangingPunct="1">
              <a:lnSpc>
                <a:spcPct val="100000"/>
              </a:lnSpc>
              <a:spcBef>
                <a:spcPts val="0"/>
              </a:spcBef>
              <a:spcAft>
                <a:spcPts val="0"/>
              </a:spcAft>
            </a:pPr>
            <a:r>
              <a:rPr lang="en-US" sz="4400" b="1" kern="1200" dirty="0">
                <a:solidFill>
                  <a:schemeClr val="accent1"/>
                </a:solidFill>
                <a:effectLst/>
                <a:latin typeface="+mj-lt"/>
                <a:ea typeface="Calibri"/>
                <a:cs typeface="Times New Roman"/>
              </a:rPr>
              <a:t>1</a:t>
            </a:r>
          </a:p>
        </p:txBody>
      </p:sp>
      <p:sp>
        <p:nvSpPr>
          <p:cNvPr id="16" name="TextBox 15">
            <a:extLst>
              <a:ext uri="{FF2B5EF4-FFF2-40B4-BE49-F238E27FC236}">
                <a16:creationId xmlns:a16="http://schemas.microsoft.com/office/drawing/2014/main" id="{B15A7BDE-20B7-13B4-B509-0124B44C6A34}"/>
              </a:ext>
            </a:extLst>
          </p:cNvPr>
          <p:cNvSpPr txBox="1"/>
          <p:nvPr/>
        </p:nvSpPr>
        <p:spPr>
          <a:xfrm>
            <a:off x="489856" y="1936185"/>
            <a:ext cx="489857" cy="769441"/>
          </a:xfrm>
          <a:prstGeom prst="rect">
            <a:avLst/>
          </a:prstGeom>
          <a:noFill/>
        </p:spPr>
        <p:txBody>
          <a:bodyPr wrap="square">
            <a:spAutoFit/>
          </a:bodyPr>
          <a:lstStyle/>
          <a:p>
            <a:pPr marL="0" marR="0" algn="ctr" defTabSz="457200" rtl="0" eaLnBrk="1" latinLnBrk="0" hangingPunct="1">
              <a:lnSpc>
                <a:spcPct val="100000"/>
              </a:lnSpc>
              <a:spcBef>
                <a:spcPts val="0"/>
              </a:spcBef>
              <a:spcAft>
                <a:spcPts val="0"/>
              </a:spcAft>
            </a:pPr>
            <a:r>
              <a:rPr lang="en-US" sz="4400" b="1" kern="1200" dirty="0">
                <a:solidFill>
                  <a:schemeClr val="accent1"/>
                </a:solidFill>
                <a:effectLst/>
                <a:latin typeface="+mj-lt"/>
                <a:ea typeface="Calibri"/>
                <a:cs typeface="Times New Roman"/>
              </a:rPr>
              <a:t>2</a:t>
            </a:r>
          </a:p>
        </p:txBody>
      </p:sp>
      <p:sp>
        <p:nvSpPr>
          <p:cNvPr id="25" name="TextBox 24">
            <a:extLst>
              <a:ext uri="{FF2B5EF4-FFF2-40B4-BE49-F238E27FC236}">
                <a16:creationId xmlns:a16="http://schemas.microsoft.com/office/drawing/2014/main" id="{22DAA7D7-85C6-BF9E-2D8F-45349199F73F}"/>
              </a:ext>
            </a:extLst>
          </p:cNvPr>
          <p:cNvSpPr txBox="1"/>
          <p:nvPr/>
        </p:nvSpPr>
        <p:spPr>
          <a:xfrm>
            <a:off x="489856" y="3439322"/>
            <a:ext cx="489857" cy="769441"/>
          </a:xfrm>
          <a:prstGeom prst="rect">
            <a:avLst/>
          </a:prstGeom>
          <a:noFill/>
        </p:spPr>
        <p:txBody>
          <a:bodyPr wrap="square">
            <a:spAutoFit/>
          </a:bodyPr>
          <a:lstStyle/>
          <a:p>
            <a:pPr marL="0" marR="0" algn="ctr" defTabSz="457200" rtl="0" eaLnBrk="1" latinLnBrk="0" hangingPunct="1">
              <a:lnSpc>
                <a:spcPct val="100000"/>
              </a:lnSpc>
              <a:spcBef>
                <a:spcPts val="0"/>
              </a:spcBef>
              <a:spcAft>
                <a:spcPts val="0"/>
              </a:spcAft>
            </a:pPr>
            <a:r>
              <a:rPr lang="en-US" sz="4400" b="1" dirty="0">
                <a:solidFill>
                  <a:schemeClr val="accent1"/>
                </a:solidFill>
                <a:latin typeface="+mj-lt"/>
                <a:ea typeface="Calibri"/>
                <a:cs typeface="Times New Roman"/>
              </a:rPr>
              <a:t>4</a:t>
            </a:r>
            <a:endParaRPr lang="en-US" sz="4400" b="1" kern="1200" dirty="0">
              <a:solidFill>
                <a:schemeClr val="accent1"/>
              </a:solidFill>
              <a:effectLst/>
              <a:latin typeface="+mj-lt"/>
              <a:ea typeface="Calibri"/>
              <a:cs typeface="Times New Roman"/>
            </a:endParaRPr>
          </a:p>
        </p:txBody>
      </p:sp>
      <p:sp>
        <p:nvSpPr>
          <p:cNvPr id="26" name="TextBox 25">
            <a:extLst>
              <a:ext uri="{FF2B5EF4-FFF2-40B4-BE49-F238E27FC236}">
                <a16:creationId xmlns:a16="http://schemas.microsoft.com/office/drawing/2014/main" id="{B1EE973E-269B-C677-864C-CEA3B5183010}"/>
              </a:ext>
            </a:extLst>
          </p:cNvPr>
          <p:cNvSpPr txBox="1"/>
          <p:nvPr/>
        </p:nvSpPr>
        <p:spPr>
          <a:xfrm>
            <a:off x="533213" y="2659559"/>
            <a:ext cx="489857" cy="769441"/>
          </a:xfrm>
          <a:prstGeom prst="rect">
            <a:avLst/>
          </a:prstGeom>
          <a:noFill/>
        </p:spPr>
        <p:txBody>
          <a:bodyPr wrap="square">
            <a:spAutoFit/>
          </a:bodyPr>
          <a:lstStyle/>
          <a:p>
            <a:pPr marL="0" marR="0" algn="ctr" defTabSz="457200" rtl="0" eaLnBrk="1" latinLnBrk="0" hangingPunct="1">
              <a:lnSpc>
                <a:spcPct val="100000"/>
              </a:lnSpc>
              <a:spcBef>
                <a:spcPts val="0"/>
              </a:spcBef>
              <a:spcAft>
                <a:spcPts val="0"/>
              </a:spcAft>
            </a:pPr>
            <a:r>
              <a:rPr lang="en-US" sz="4400" b="1" dirty="0">
                <a:solidFill>
                  <a:schemeClr val="accent1"/>
                </a:solidFill>
                <a:latin typeface="+mj-lt"/>
                <a:ea typeface="Calibri"/>
                <a:cs typeface="Times New Roman"/>
              </a:rPr>
              <a:t>3</a:t>
            </a:r>
            <a:endParaRPr lang="en-US" sz="4400" b="1" kern="1200" dirty="0">
              <a:solidFill>
                <a:schemeClr val="accent1"/>
              </a:solidFill>
              <a:effectLst/>
              <a:latin typeface="+mj-lt"/>
              <a:ea typeface="Calibri"/>
              <a:cs typeface="Times New Roman"/>
            </a:endParaRPr>
          </a:p>
        </p:txBody>
      </p:sp>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p:txBody>
          <a:bodyPr/>
          <a:lstStyle/>
          <a:p>
            <a:r>
              <a:rPr lang="en-US" dirty="0"/>
              <a:t>What to expect next</a:t>
            </a:r>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30</a:t>
            </a:fld>
            <a:endParaRPr lang="en-US" dirty="0"/>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1066427" y="1341566"/>
            <a:ext cx="7163173" cy="3712287"/>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a:spcAft>
                <a:spcPts val="1800"/>
              </a:spcAft>
            </a:pPr>
            <a:r>
              <a:rPr lang="en-US" sz="1400" b="1" dirty="0">
                <a:solidFill>
                  <a:schemeClr val="tx1"/>
                </a:solidFill>
              </a:rPr>
              <a:t>Get your UnitedHealthcare member ID card and read your Quick Start Guide</a:t>
            </a:r>
            <a:br>
              <a:rPr lang="en-US" sz="1400" b="1" dirty="0">
                <a:solidFill>
                  <a:schemeClr val="tx1"/>
                </a:solidFill>
              </a:rPr>
            </a:br>
            <a:r>
              <a:rPr lang="en-US" sz="1200" dirty="0">
                <a:solidFill>
                  <a:schemeClr val="tx1"/>
                </a:solidFill>
              </a:rPr>
              <a:t>The Quick Start Guide gives you more information on how your benefits work and how to get the most out of your plan. Your member ID card will be attached to the front cover of your guide.</a:t>
            </a:r>
          </a:p>
          <a:p>
            <a:pPr>
              <a:spcAft>
                <a:spcPts val="1800"/>
              </a:spcAft>
            </a:pPr>
            <a:r>
              <a:rPr lang="en-US" sz="1400" b="1" dirty="0">
                <a:solidFill>
                  <a:schemeClr val="tx1"/>
                </a:solidFill>
              </a:rPr>
              <a:t>Register online to access your plan information</a:t>
            </a:r>
            <a:br>
              <a:rPr lang="en-US" sz="1400" b="1" dirty="0">
                <a:solidFill>
                  <a:schemeClr val="tx1"/>
                </a:solidFill>
              </a:rPr>
            </a:br>
            <a:r>
              <a:rPr lang="en-US" sz="1200" dirty="0">
                <a:solidFill>
                  <a:schemeClr val="tx1"/>
                </a:solidFill>
              </a:rPr>
              <a:t>After you receive your member ID card, you can register online at </a:t>
            </a:r>
            <a:r>
              <a:rPr lang="en-US" sz="1200" b="1" dirty="0">
                <a:solidFill>
                  <a:schemeClr val="tx1"/>
                </a:solidFill>
              </a:rPr>
              <a:t>retiree.uhc.com</a:t>
            </a:r>
          </a:p>
          <a:p>
            <a:pPr>
              <a:spcAft>
                <a:spcPts val="1800"/>
              </a:spcAft>
            </a:pPr>
            <a:r>
              <a:rPr lang="en-US" sz="1400" b="1" dirty="0">
                <a:solidFill>
                  <a:schemeClr val="tx1"/>
                </a:solidFill>
              </a:rPr>
              <a:t>Start using your card</a:t>
            </a:r>
            <a:br>
              <a:rPr lang="en-US" sz="1400" b="1" dirty="0">
                <a:solidFill>
                  <a:schemeClr val="tx1"/>
                </a:solidFill>
              </a:rPr>
            </a:br>
            <a:r>
              <a:rPr lang="en-US" sz="1200" dirty="0">
                <a:solidFill>
                  <a:schemeClr val="tx1"/>
                </a:solidFill>
              </a:rPr>
              <a:t>You can start using your member ID card as soon as your plan is effective</a:t>
            </a:r>
          </a:p>
          <a:p>
            <a:pPr>
              <a:spcAft>
                <a:spcPts val="1800"/>
              </a:spcAft>
            </a:pPr>
            <a:br>
              <a:rPr lang="en-US" dirty="0">
                <a:solidFill>
                  <a:srgbClr val="FF40FF"/>
                </a:solidFill>
              </a:rPr>
            </a:br>
            <a:r>
              <a:rPr lang="en-US" sz="1400" b="1" dirty="0">
                <a:solidFill>
                  <a:schemeClr val="tx1"/>
                </a:solidFill>
              </a:rPr>
              <a:t>Help us understand your unique health needs</a:t>
            </a:r>
            <a:br>
              <a:rPr lang="en-US" sz="1400" b="1" dirty="0">
                <a:solidFill>
                  <a:schemeClr val="tx1"/>
                </a:solidFill>
              </a:rPr>
            </a:br>
            <a:r>
              <a:rPr lang="en-US" sz="1200" dirty="0">
                <a:solidFill>
                  <a:schemeClr val="tx1"/>
                </a:solidFill>
              </a:rPr>
              <a:t>Soon after your effective date, we will contact you to complete a short health survey. Throughout the year, we’ll also provide reminders about preventive care as well as offer programs and resources to help you live a healthier life.</a:t>
            </a:r>
          </a:p>
        </p:txBody>
      </p:sp>
    </p:spTree>
    <p:extLst>
      <p:ext uri="{BB962C8B-B14F-4D97-AF65-F5344CB8AC3E}">
        <p14:creationId xmlns:p14="http://schemas.microsoft.com/office/powerpoint/2010/main" val="10314781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omputer monitor and books&#10;&#10;Description automatically generated with low confidence">
            <a:extLst>
              <a:ext uri="{FF2B5EF4-FFF2-40B4-BE49-F238E27FC236}">
                <a16:creationId xmlns:a16="http://schemas.microsoft.com/office/drawing/2014/main" id="{0DA38C29-56B1-A785-E369-7668EAE56A59}"/>
              </a:ext>
            </a:extLst>
          </p:cNvPr>
          <p:cNvPicPr>
            <a:picLocks noChangeAspect="1"/>
          </p:cNvPicPr>
          <p:nvPr/>
        </p:nvPicPr>
        <p:blipFill>
          <a:blip r:embed="rId3"/>
          <a:stretch>
            <a:fillRect/>
          </a:stretch>
        </p:blipFill>
        <p:spPr>
          <a:xfrm>
            <a:off x="4922825" y="2435846"/>
            <a:ext cx="4236961" cy="3177721"/>
          </a:xfrm>
          <a:prstGeom prst="rect">
            <a:avLst/>
          </a:prstGeom>
        </p:spPr>
      </p:pic>
      <p:pic>
        <p:nvPicPr>
          <p:cNvPr id="24" name="Picture 23">
            <a:extLst>
              <a:ext uri="{FF2B5EF4-FFF2-40B4-BE49-F238E27FC236}">
                <a16:creationId xmlns:a16="http://schemas.microsoft.com/office/drawing/2014/main" id="{535535E5-6DC1-DFAF-0FD7-F3B13AD51522}"/>
              </a:ext>
            </a:extLst>
          </p:cNvPr>
          <p:cNvPicPr>
            <a:picLocks noChangeAspect="1"/>
          </p:cNvPicPr>
          <p:nvPr/>
        </p:nvPicPr>
        <p:blipFill>
          <a:blip r:embed="rId4"/>
          <a:srcRect/>
          <a:stretch/>
        </p:blipFill>
        <p:spPr>
          <a:xfrm>
            <a:off x="443036" y="1682624"/>
            <a:ext cx="429768" cy="429768"/>
          </a:xfrm>
          <a:prstGeom prst="rect">
            <a:avLst/>
          </a:prstGeom>
        </p:spPr>
      </p:pic>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p:txBody>
          <a:bodyPr/>
          <a:lstStyle/>
          <a:p>
            <a:r>
              <a:rPr lang="en-US" dirty="0"/>
              <a:t>Visit the Virtual Education Center </a:t>
            </a:r>
            <a:br>
              <a:rPr lang="en-US" dirty="0"/>
            </a:br>
            <a:r>
              <a:rPr lang="en-US" dirty="0"/>
              <a:t>to explore and learn more</a:t>
            </a:r>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31</a:t>
            </a:fld>
            <a:endParaRPr lang="en-US" dirty="0"/>
          </a:p>
        </p:txBody>
      </p:sp>
      <p:sp>
        <p:nvSpPr>
          <p:cNvPr id="18" name="Text Placeholder 14">
            <a:extLst>
              <a:ext uri="{FF2B5EF4-FFF2-40B4-BE49-F238E27FC236}">
                <a16:creationId xmlns:a16="http://schemas.microsoft.com/office/drawing/2014/main" id="{CEA0836D-1F45-551E-83C2-F04032204E40}"/>
              </a:ext>
            </a:extLst>
          </p:cNvPr>
          <p:cNvSpPr txBox="1">
            <a:spLocks/>
          </p:cNvSpPr>
          <p:nvPr/>
        </p:nvSpPr>
        <p:spPr>
          <a:xfrm>
            <a:off x="872804" y="1750073"/>
            <a:ext cx="5743753" cy="1757665"/>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spcBef>
                <a:spcPts val="0"/>
              </a:spcBef>
              <a:spcAft>
                <a:spcPts val="1200"/>
              </a:spcAft>
              <a:buNone/>
            </a:pPr>
            <a:r>
              <a:rPr lang="en-US" sz="1400" dirty="0">
                <a:solidFill>
                  <a:schemeClr val="tx1"/>
                </a:solidFill>
              </a:rPr>
              <a:t>Learn more about the custom programs offered to plan members</a:t>
            </a:r>
          </a:p>
          <a:p>
            <a:pPr marL="0" indent="0">
              <a:spcBef>
                <a:spcPts val="0"/>
              </a:spcBef>
              <a:spcAft>
                <a:spcPts val="1200"/>
              </a:spcAft>
              <a:buNone/>
            </a:pPr>
            <a:r>
              <a:rPr lang="en-US" sz="1400" dirty="0">
                <a:solidFill>
                  <a:schemeClr val="tx1"/>
                </a:solidFill>
              </a:rPr>
              <a:t>Watch videos about the plan benefits</a:t>
            </a:r>
          </a:p>
          <a:p>
            <a:pPr marL="0" indent="0">
              <a:spcBef>
                <a:spcPts val="0"/>
              </a:spcBef>
              <a:spcAft>
                <a:spcPts val="1200"/>
              </a:spcAft>
              <a:buNone/>
            </a:pPr>
            <a:r>
              <a:rPr lang="en-US" sz="1400" dirty="0">
                <a:solidFill>
                  <a:schemeClr val="tx1"/>
                </a:solidFill>
              </a:rPr>
              <a:t>Print additional plan program information</a:t>
            </a:r>
          </a:p>
          <a:p>
            <a:pPr marL="0" indent="0">
              <a:spcBef>
                <a:spcPts val="0"/>
              </a:spcBef>
              <a:spcAft>
                <a:spcPts val="1200"/>
              </a:spcAft>
              <a:buNone/>
            </a:pPr>
            <a:r>
              <a:rPr lang="en-US" sz="1400" dirty="0">
                <a:solidFill>
                  <a:schemeClr val="tx1"/>
                </a:solidFill>
              </a:rPr>
              <a:t>Access via any tablet, computer or smartphone</a:t>
            </a:r>
          </a:p>
        </p:txBody>
      </p:sp>
      <p:grpSp>
        <p:nvGrpSpPr>
          <p:cNvPr id="5" name="Group 4">
            <a:extLst>
              <a:ext uri="{FF2B5EF4-FFF2-40B4-BE49-F238E27FC236}">
                <a16:creationId xmlns:a16="http://schemas.microsoft.com/office/drawing/2014/main" id="{494C559E-43A6-6B0D-3ABB-3B3753061EB5}"/>
              </a:ext>
            </a:extLst>
          </p:cNvPr>
          <p:cNvGrpSpPr/>
          <p:nvPr/>
        </p:nvGrpSpPr>
        <p:grpSpPr>
          <a:xfrm>
            <a:off x="448055" y="3486628"/>
            <a:ext cx="4236961" cy="584775"/>
            <a:chOff x="448056" y="4639650"/>
            <a:chExt cx="4236961" cy="584775"/>
          </a:xfrm>
        </p:grpSpPr>
        <p:sp>
          <p:nvSpPr>
            <p:cNvPr id="6" name="Content Placeholder 2">
              <a:extLst>
                <a:ext uri="{FF2B5EF4-FFF2-40B4-BE49-F238E27FC236}">
                  <a16:creationId xmlns:a16="http://schemas.microsoft.com/office/drawing/2014/main" id="{A971D82F-F431-6AD0-F14A-5621528CC52F}"/>
                </a:ext>
              </a:extLst>
            </p:cNvPr>
            <p:cNvSpPr txBox="1">
              <a:spLocks/>
            </p:cNvSpPr>
            <p:nvPr/>
          </p:nvSpPr>
          <p:spPr>
            <a:xfrm>
              <a:off x="448056" y="4639650"/>
              <a:ext cx="4236961" cy="584775"/>
            </a:xfrm>
            <a:prstGeom prst="rect">
              <a:avLst/>
            </a:prstGeom>
            <a:solidFill>
              <a:schemeClr val="bg2"/>
            </a:solidFill>
          </p:spPr>
          <p:txBody>
            <a:bodyPr vert="horz" wrap="square" lIns="182880" tIns="182880" rIns="91440" bIns="182880" rtlCol="0" anchor="ctr">
              <a:spAutoFit/>
            </a:bodyPr>
            <a:lstStyle>
              <a:lvl1pPr marL="92068" indent="-92068" algn="l" defTabSz="685750" rtl="0" eaLnBrk="1" latinLnBrk="0" hangingPunct="1">
                <a:lnSpc>
                  <a:spcPct val="100000"/>
                </a:lnSpc>
                <a:spcBef>
                  <a:spcPts val="300"/>
                </a:spcBef>
                <a:spcAft>
                  <a:spcPts val="600"/>
                </a:spcAft>
                <a:buClr>
                  <a:schemeClr val="accent1"/>
                </a:buClr>
                <a:buFont typeface="Arial" panose="020B0604020202020204" pitchFamily="34" charset="0"/>
                <a:buChar char="•"/>
                <a:tabLst/>
                <a:defRPr sz="1400" b="0" i="0" kern="1200">
                  <a:solidFill>
                    <a:srgbClr val="002677"/>
                  </a:solidFill>
                  <a:latin typeface="+mn-lt"/>
                  <a:ea typeface="+mn-ea"/>
                  <a:cs typeface="Arial" panose="020B0604020202020204" pitchFamily="34" charset="0"/>
                </a:defRPr>
              </a:lvl1pPr>
              <a:lvl2pPr marL="201598" indent="-82545" algn="l" defTabSz="685750" rtl="0" eaLnBrk="1" latinLnBrk="0" hangingPunct="1">
                <a:lnSpc>
                  <a:spcPct val="10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06364" indent="-88894" algn="l" defTabSz="685750" rtl="0" eaLnBrk="1" latinLnBrk="0" hangingPunct="1">
                <a:lnSpc>
                  <a:spcPct val="10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395258" indent="-80957" algn="l" defTabSz="685750" rtl="0" eaLnBrk="1" latinLnBrk="0" hangingPunct="1">
                <a:lnSpc>
                  <a:spcPct val="10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00026" indent="-88894" algn="l" defTabSz="685750" rtl="0" eaLnBrk="1" latinLnBrk="0" hangingPunct="1">
                <a:lnSpc>
                  <a:spcPct val="10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522288" indent="0">
                <a:buNone/>
              </a:pPr>
              <a:r>
                <a:rPr lang="en-US" sz="1400" b="1" dirty="0">
                  <a:latin typeface="Arial" panose="020B0604020202020204" pitchFamily="34" charset="0"/>
                  <a:cs typeface="Arial" panose="020B0604020202020204" pitchFamily="34" charset="0"/>
                </a:rPr>
                <a:t>uhcvirtualretiree.com/</a:t>
              </a:r>
              <a:r>
                <a:rPr lang="en-US" b="1" dirty="0" err="1">
                  <a:latin typeface="Arial" panose="020B0604020202020204" pitchFamily="34" charset="0"/>
                </a:rPr>
                <a:t>ra</a:t>
              </a:r>
              <a:endParaRPr lang="en-US" sz="1400"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FEB46EAD-07CA-A6F1-8173-4B07A8C86A19}"/>
                </a:ext>
              </a:extLst>
            </p:cNvPr>
            <p:cNvPicPr>
              <a:picLocks noChangeAspect="1"/>
            </p:cNvPicPr>
            <p:nvPr/>
          </p:nvPicPr>
          <p:blipFill>
            <a:blip r:embed="rId5"/>
            <a:srcRect/>
            <a:stretch/>
          </p:blipFill>
          <p:spPr>
            <a:xfrm>
              <a:off x="593900" y="4717154"/>
              <a:ext cx="429768" cy="429768"/>
            </a:xfrm>
            <a:prstGeom prst="rect">
              <a:avLst/>
            </a:prstGeom>
          </p:spPr>
        </p:pic>
      </p:grpSp>
      <p:pic>
        <p:nvPicPr>
          <p:cNvPr id="13" name="Picture 12">
            <a:extLst>
              <a:ext uri="{FF2B5EF4-FFF2-40B4-BE49-F238E27FC236}">
                <a16:creationId xmlns:a16="http://schemas.microsoft.com/office/drawing/2014/main" id="{F8B4C7C4-D972-E7E9-F1ED-DEFF6B0CE29F}"/>
              </a:ext>
            </a:extLst>
          </p:cNvPr>
          <p:cNvPicPr>
            <a:picLocks noChangeAspect="1"/>
          </p:cNvPicPr>
          <p:nvPr/>
        </p:nvPicPr>
        <p:blipFill>
          <a:blip r:embed="rId4"/>
          <a:srcRect/>
          <a:stretch/>
        </p:blipFill>
        <p:spPr>
          <a:xfrm>
            <a:off x="443036" y="2045644"/>
            <a:ext cx="429768" cy="429768"/>
          </a:xfrm>
          <a:prstGeom prst="rect">
            <a:avLst/>
          </a:prstGeom>
        </p:spPr>
      </p:pic>
      <p:pic>
        <p:nvPicPr>
          <p:cNvPr id="14" name="Picture 13">
            <a:extLst>
              <a:ext uri="{FF2B5EF4-FFF2-40B4-BE49-F238E27FC236}">
                <a16:creationId xmlns:a16="http://schemas.microsoft.com/office/drawing/2014/main" id="{A810E913-ED80-5997-E723-513154347258}"/>
              </a:ext>
            </a:extLst>
          </p:cNvPr>
          <p:cNvPicPr>
            <a:picLocks noChangeAspect="1"/>
          </p:cNvPicPr>
          <p:nvPr/>
        </p:nvPicPr>
        <p:blipFill>
          <a:blip r:embed="rId4"/>
          <a:srcRect/>
          <a:stretch/>
        </p:blipFill>
        <p:spPr>
          <a:xfrm>
            <a:off x="443036" y="2408664"/>
            <a:ext cx="429768" cy="429768"/>
          </a:xfrm>
          <a:prstGeom prst="rect">
            <a:avLst/>
          </a:prstGeom>
        </p:spPr>
      </p:pic>
      <p:pic>
        <p:nvPicPr>
          <p:cNvPr id="15" name="Picture 14">
            <a:extLst>
              <a:ext uri="{FF2B5EF4-FFF2-40B4-BE49-F238E27FC236}">
                <a16:creationId xmlns:a16="http://schemas.microsoft.com/office/drawing/2014/main" id="{3FD56586-ED47-4E32-38A1-23211D6C1218}"/>
              </a:ext>
            </a:extLst>
          </p:cNvPr>
          <p:cNvPicPr>
            <a:picLocks noChangeAspect="1"/>
          </p:cNvPicPr>
          <p:nvPr/>
        </p:nvPicPr>
        <p:blipFill>
          <a:blip r:embed="rId4"/>
          <a:srcRect/>
          <a:stretch/>
        </p:blipFill>
        <p:spPr>
          <a:xfrm>
            <a:off x="443036" y="2771685"/>
            <a:ext cx="429768" cy="429768"/>
          </a:xfrm>
          <a:prstGeom prst="rect">
            <a:avLst/>
          </a:prstGeom>
        </p:spPr>
      </p:pic>
    </p:spTree>
    <p:extLst>
      <p:ext uri="{BB962C8B-B14F-4D97-AF65-F5344CB8AC3E}">
        <p14:creationId xmlns:p14="http://schemas.microsoft.com/office/powerpoint/2010/main" val="2879023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4E835A2-F454-BCE2-F31F-DE870DBDE283}"/>
              </a:ext>
            </a:extLst>
          </p:cNvPr>
          <p:cNvSpPr/>
          <p:nvPr/>
        </p:nvSpPr>
        <p:spPr>
          <a:xfrm>
            <a:off x="5860111" y="0"/>
            <a:ext cx="328388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EFCBE548-0D85-0567-7F5F-7C7A63F4FB96}"/>
              </a:ext>
            </a:extLst>
          </p:cNvPr>
          <p:cNvSpPr txBox="1"/>
          <p:nvPr/>
        </p:nvSpPr>
        <p:spPr>
          <a:xfrm>
            <a:off x="6110433" y="2718491"/>
            <a:ext cx="2930825" cy="3123932"/>
          </a:xfrm>
          <a:prstGeom prst="rect">
            <a:avLst/>
          </a:prstGeom>
          <a:noFill/>
        </p:spPr>
        <p:txBody>
          <a:bodyPr wrap="square">
            <a:spAutoFit/>
          </a:bodyPr>
          <a:lstStyle/>
          <a:p>
            <a:pPr>
              <a:spcBef>
                <a:spcPts val="300"/>
              </a:spcBef>
              <a:spcAft>
                <a:spcPts val="600"/>
              </a:spcAft>
            </a:pPr>
            <a:r>
              <a:rPr lang="en-US" sz="1600" b="1" dirty="0">
                <a:solidFill>
                  <a:schemeClr val="accent1"/>
                </a:solidFill>
                <a:latin typeface="+mj-lt"/>
                <a:cs typeface="Arial" panose="020B0604020202020204" pitchFamily="34" charset="0"/>
              </a:rPr>
              <a:t>After you sign up, </a:t>
            </a:r>
            <a:br>
              <a:rPr lang="en-US" sz="1600" b="1" dirty="0">
                <a:solidFill>
                  <a:schemeClr val="accent1"/>
                </a:solidFill>
                <a:latin typeface="+mj-lt"/>
                <a:cs typeface="Arial" panose="020B0604020202020204" pitchFamily="34" charset="0"/>
              </a:rPr>
            </a:br>
            <a:r>
              <a:rPr lang="en-US" sz="1600" b="1" dirty="0">
                <a:solidFill>
                  <a:schemeClr val="accent1"/>
                </a:solidFill>
                <a:latin typeface="+mj-lt"/>
                <a:cs typeface="Arial" panose="020B0604020202020204" pitchFamily="34" charset="0"/>
              </a:rPr>
              <a:t>you can:</a:t>
            </a:r>
          </a:p>
          <a:p>
            <a:pPr marL="171450" indent="-171450">
              <a:spcBef>
                <a:spcPts val="300"/>
              </a:spcBef>
              <a:spcAft>
                <a:spcPts val="600"/>
              </a:spcAft>
              <a:buFont typeface="Arial" panose="020B0604020202020204" pitchFamily="34" charset="0"/>
              <a:buChar char="•"/>
            </a:pPr>
            <a:r>
              <a:rPr lang="en-US" sz="1200" b="1" dirty="0"/>
              <a:t>Look</a:t>
            </a:r>
            <a:r>
              <a:rPr lang="en-US" sz="1200" dirty="0"/>
              <a:t> </a:t>
            </a:r>
            <a:r>
              <a:rPr lang="en-US" sz="1200" b="1" dirty="0"/>
              <a:t>up</a:t>
            </a:r>
            <a:r>
              <a:rPr lang="en-US" sz="1200" dirty="0"/>
              <a:t> your latest claim information </a:t>
            </a:r>
          </a:p>
          <a:p>
            <a:pPr marL="171450" indent="-171450">
              <a:spcBef>
                <a:spcPts val="300"/>
              </a:spcBef>
              <a:spcAft>
                <a:spcPts val="600"/>
              </a:spcAft>
              <a:buFont typeface="Arial" panose="020B0604020202020204" pitchFamily="34" charset="0"/>
              <a:buChar char="•"/>
            </a:pPr>
            <a:r>
              <a:rPr lang="en-US" sz="1200" b="1" dirty="0"/>
              <a:t>Review</a:t>
            </a:r>
            <a:r>
              <a:rPr lang="en-US" sz="1200" dirty="0"/>
              <a:t> benefit information and </a:t>
            </a:r>
            <a:br>
              <a:rPr lang="en-US" sz="1200" dirty="0"/>
            </a:br>
            <a:r>
              <a:rPr lang="en-US" sz="1200" dirty="0"/>
              <a:t>plan materials </a:t>
            </a:r>
          </a:p>
          <a:p>
            <a:pPr marL="171450" indent="-171450">
              <a:spcBef>
                <a:spcPts val="300"/>
              </a:spcBef>
              <a:spcAft>
                <a:spcPts val="600"/>
              </a:spcAft>
              <a:buFont typeface="Arial" panose="020B0604020202020204" pitchFamily="34" charset="0"/>
              <a:buChar char="•"/>
            </a:pPr>
            <a:r>
              <a:rPr lang="en-US" sz="1200" b="1" dirty="0"/>
              <a:t>Print</a:t>
            </a:r>
            <a:r>
              <a:rPr lang="en-US" sz="1200" dirty="0"/>
              <a:t> a temporary member ID card and request a new one</a:t>
            </a:r>
          </a:p>
          <a:p>
            <a:pPr marL="171450" indent="-171450">
              <a:spcBef>
                <a:spcPts val="300"/>
              </a:spcBef>
              <a:spcAft>
                <a:spcPts val="600"/>
              </a:spcAft>
              <a:buFont typeface="Arial" panose="020B0604020202020204" pitchFamily="34" charset="0"/>
              <a:buChar char="•"/>
            </a:pPr>
            <a:r>
              <a:rPr lang="en-US" sz="1200" b="1" dirty="0"/>
              <a:t>Look up</a:t>
            </a:r>
            <a:r>
              <a:rPr lang="en-US" sz="1200" dirty="0"/>
              <a:t> drugs and how much they cost under your plan</a:t>
            </a:r>
          </a:p>
          <a:p>
            <a:pPr marL="171450" indent="-171450">
              <a:spcBef>
                <a:spcPts val="300"/>
              </a:spcBef>
              <a:spcAft>
                <a:spcPts val="600"/>
              </a:spcAft>
              <a:buFont typeface="Arial" panose="020B0604020202020204" pitchFamily="34" charset="0"/>
              <a:buChar char="•"/>
            </a:pPr>
            <a:r>
              <a:rPr lang="en-US" sz="1200" b="1" dirty="0"/>
              <a:t>Search </a:t>
            </a:r>
            <a:r>
              <a:rPr lang="en-US" sz="1200" dirty="0"/>
              <a:t>for network doctors</a:t>
            </a:r>
          </a:p>
          <a:p>
            <a:pPr marL="171450" indent="-171450">
              <a:spcBef>
                <a:spcPts val="300"/>
              </a:spcBef>
              <a:spcAft>
                <a:spcPts val="600"/>
              </a:spcAft>
              <a:buFont typeface="Arial" panose="020B0604020202020204" pitchFamily="34" charset="0"/>
              <a:buChar char="•"/>
            </a:pPr>
            <a:r>
              <a:rPr lang="en-US" sz="1200" b="1" dirty="0"/>
              <a:t>Sign up </a:t>
            </a:r>
            <a:r>
              <a:rPr lang="en-US" sz="1200" dirty="0"/>
              <a:t>to get your Explanation of Benefits online</a:t>
            </a:r>
          </a:p>
        </p:txBody>
      </p:sp>
      <p:sp>
        <p:nvSpPr>
          <p:cNvPr id="12" name="Text Placeholder 14">
            <a:extLst>
              <a:ext uri="{FF2B5EF4-FFF2-40B4-BE49-F238E27FC236}">
                <a16:creationId xmlns:a16="http://schemas.microsoft.com/office/drawing/2014/main" id="{D0B8F13B-EAB1-3AEF-3C13-C6F84BAAFC39}"/>
              </a:ext>
            </a:extLst>
          </p:cNvPr>
          <p:cNvSpPr txBox="1">
            <a:spLocks/>
          </p:cNvSpPr>
          <p:nvPr/>
        </p:nvSpPr>
        <p:spPr>
          <a:xfrm>
            <a:off x="371801" y="2212277"/>
            <a:ext cx="5073501" cy="3346042"/>
          </a:xfrm>
          <a:prstGeom prst="rect">
            <a:avLst/>
          </a:prstGeom>
        </p:spPr>
        <p:txBody>
          <a:bodyPr vert="horz" lIns="91440" tIns="45720" rIns="91440" bIns="45720" rtlCol="0" anchor="t">
            <a:noAutofit/>
          </a:bodyPr>
          <a:lstStyle>
            <a:lvl1pPr marL="0" indent="0" algn="l" defTabSz="685750" rtl="0" eaLnBrk="1" latinLnBrk="0" hangingPunct="1">
              <a:lnSpc>
                <a:spcPct val="100000"/>
              </a:lnSpc>
              <a:spcBef>
                <a:spcPts val="300"/>
              </a:spcBef>
              <a:spcAft>
                <a:spcPts val="600"/>
              </a:spcAft>
              <a:buClr>
                <a:schemeClr val="accent1"/>
              </a:buClr>
              <a:buFont typeface="Arial" panose="020B0604020202020204" pitchFamily="34" charset="0"/>
              <a:buNone/>
              <a:tabLst/>
              <a:defRPr sz="700" b="0" i="0" kern="1200">
                <a:solidFill>
                  <a:schemeClr val="tx2"/>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a:spcBef>
                <a:spcPts val="1200"/>
              </a:spcBef>
              <a:spcAft>
                <a:spcPts val="1200"/>
              </a:spcAft>
            </a:pPr>
            <a:r>
              <a:rPr lang="en-US" sz="1400" b="1" dirty="0">
                <a:solidFill>
                  <a:schemeClr val="tx1"/>
                </a:solidFill>
              </a:rPr>
              <a:t>Follow these easy steps to register for your secure and personal online account:</a:t>
            </a:r>
          </a:p>
          <a:p>
            <a:pPr marL="460375">
              <a:spcBef>
                <a:spcPts val="0"/>
              </a:spcBef>
              <a:spcAft>
                <a:spcPts val="1200"/>
              </a:spcAft>
            </a:pPr>
            <a:r>
              <a:rPr lang="en-US" sz="1400" dirty="0">
                <a:solidFill>
                  <a:schemeClr val="tx1"/>
                </a:solidFill>
              </a:rPr>
              <a:t>Visit the website and click on the </a:t>
            </a:r>
            <a:r>
              <a:rPr lang="en-US" sz="1400" b="1" dirty="0">
                <a:solidFill>
                  <a:schemeClr val="tx1"/>
                </a:solidFill>
              </a:rPr>
              <a:t>Sign In or register </a:t>
            </a:r>
            <a:r>
              <a:rPr lang="en-US" sz="1400" dirty="0">
                <a:solidFill>
                  <a:schemeClr val="tx1"/>
                </a:solidFill>
              </a:rPr>
              <a:t>button and then click </a:t>
            </a:r>
            <a:r>
              <a:rPr lang="en-US" sz="1400" b="1" dirty="0">
                <a:solidFill>
                  <a:schemeClr val="tx1"/>
                </a:solidFill>
              </a:rPr>
              <a:t>Register Now</a:t>
            </a:r>
          </a:p>
          <a:p>
            <a:pPr marL="460375">
              <a:spcBef>
                <a:spcPts val="0"/>
              </a:spcBef>
              <a:spcAft>
                <a:spcPts val="1200"/>
              </a:spcAft>
              <a:buNone/>
            </a:pPr>
            <a:r>
              <a:rPr lang="en-US" sz="1400" dirty="0">
                <a:solidFill>
                  <a:schemeClr val="tx1"/>
                </a:solidFill>
              </a:rPr>
              <a:t>Enter your information (first and last name, date of birth, ZIP code, UnitedHealthcare member ID number) and click </a:t>
            </a:r>
            <a:r>
              <a:rPr lang="en-US" sz="1400" b="1" dirty="0">
                <a:solidFill>
                  <a:schemeClr val="tx1"/>
                </a:solidFill>
              </a:rPr>
              <a:t>Continue</a:t>
            </a:r>
          </a:p>
          <a:p>
            <a:pPr marL="460375">
              <a:spcBef>
                <a:spcPts val="0"/>
              </a:spcBef>
              <a:spcAft>
                <a:spcPts val="1200"/>
              </a:spcAft>
              <a:buNone/>
            </a:pPr>
            <a:r>
              <a:rPr lang="en-US" sz="1400" dirty="0">
                <a:solidFill>
                  <a:schemeClr val="tx1"/>
                </a:solidFill>
              </a:rPr>
              <a:t>Create your username and password, enter your email address, and click </a:t>
            </a:r>
            <a:r>
              <a:rPr lang="en-US" sz="1400" b="1" dirty="0">
                <a:solidFill>
                  <a:schemeClr val="tx1"/>
                </a:solidFill>
              </a:rPr>
              <a:t>Create my ID</a:t>
            </a:r>
          </a:p>
          <a:p>
            <a:pPr marL="460375">
              <a:spcBef>
                <a:spcPts val="0"/>
              </a:spcBef>
              <a:spcAft>
                <a:spcPts val="1200"/>
              </a:spcAft>
              <a:buNone/>
            </a:pPr>
            <a:r>
              <a:rPr lang="en-US" sz="1400" dirty="0">
                <a:solidFill>
                  <a:schemeClr val="tx1"/>
                </a:solidFill>
              </a:rPr>
              <a:t>For security purposes, you will need to verify your account by email, call or text</a:t>
            </a:r>
          </a:p>
        </p:txBody>
      </p:sp>
      <p:pic>
        <p:nvPicPr>
          <p:cNvPr id="24" name="Picture 23">
            <a:extLst>
              <a:ext uri="{FF2B5EF4-FFF2-40B4-BE49-F238E27FC236}">
                <a16:creationId xmlns:a16="http://schemas.microsoft.com/office/drawing/2014/main" id="{535535E5-6DC1-DFAF-0FD7-F3B13AD51522}"/>
              </a:ext>
            </a:extLst>
          </p:cNvPr>
          <p:cNvPicPr>
            <a:picLocks noChangeAspect="1"/>
          </p:cNvPicPr>
          <p:nvPr/>
        </p:nvPicPr>
        <p:blipFill>
          <a:blip r:embed="rId3"/>
          <a:srcRect/>
          <a:stretch/>
        </p:blipFill>
        <p:spPr>
          <a:xfrm>
            <a:off x="443036" y="2771633"/>
            <a:ext cx="429768" cy="429768"/>
          </a:xfrm>
          <a:prstGeom prst="rect">
            <a:avLst/>
          </a:prstGeom>
        </p:spPr>
      </p:pic>
      <p:sp>
        <p:nvSpPr>
          <p:cNvPr id="2" name="Title 1">
            <a:extLst>
              <a:ext uri="{FF2B5EF4-FFF2-40B4-BE49-F238E27FC236}">
                <a16:creationId xmlns:a16="http://schemas.microsoft.com/office/drawing/2014/main" id="{362B3A30-CE71-C5A0-2AD7-659928A6CADD}"/>
              </a:ext>
            </a:extLst>
          </p:cNvPr>
          <p:cNvSpPr>
            <a:spLocks noGrp="1"/>
          </p:cNvSpPr>
          <p:nvPr>
            <p:ph type="title"/>
          </p:nvPr>
        </p:nvSpPr>
        <p:spPr>
          <a:xfrm>
            <a:off x="371801" y="347472"/>
            <a:ext cx="5155696" cy="1056387"/>
          </a:xfrm>
        </p:spPr>
        <p:txBody>
          <a:bodyPr/>
          <a:lstStyle/>
          <a:p>
            <a:r>
              <a:rPr lang="en-US" dirty="0"/>
              <a:t>Register for your secure personal online account at </a:t>
            </a:r>
            <a:r>
              <a:rPr lang="en-US" b="1" dirty="0"/>
              <a:t>retiree.uhc.com</a:t>
            </a:r>
            <a:endParaRPr lang="en-US" dirty="0"/>
          </a:p>
        </p:txBody>
      </p:sp>
      <p:sp>
        <p:nvSpPr>
          <p:cNvPr id="3" name="Slide Number Placeholder 2">
            <a:extLst>
              <a:ext uri="{FF2B5EF4-FFF2-40B4-BE49-F238E27FC236}">
                <a16:creationId xmlns:a16="http://schemas.microsoft.com/office/drawing/2014/main" id="{C12D5431-5B2F-100B-6216-D6DF7FBC0167}"/>
              </a:ext>
            </a:extLst>
          </p:cNvPr>
          <p:cNvSpPr>
            <a:spLocks noGrp="1"/>
          </p:cNvSpPr>
          <p:nvPr>
            <p:ph type="sldNum" sz="quarter" idx="12"/>
          </p:nvPr>
        </p:nvSpPr>
        <p:spPr>
          <a:xfrm>
            <a:off x="8431807" y="6244227"/>
            <a:ext cx="352985" cy="377952"/>
          </a:xfrm>
        </p:spPr>
        <p:txBody>
          <a:bodyPr/>
          <a:lstStyle/>
          <a:p>
            <a:fld id="{66DE20E4-D496-034F-914D-F7F15B93E95B}" type="slidenum">
              <a:rPr lang="en-US" smtClean="0"/>
              <a:pPr/>
              <a:t>32</a:t>
            </a:fld>
            <a:endParaRPr lang="en-US" dirty="0"/>
          </a:p>
        </p:txBody>
      </p:sp>
      <p:pic>
        <p:nvPicPr>
          <p:cNvPr id="13" name="Picture 12">
            <a:extLst>
              <a:ext uri="{FF2B5EF4-FFF2-40B4-BE49-F238E27FC236}">
                <a16:creationId xmlns:a16="http://schemas.microsoft.com/office/drawing/2014/main" id="{F8B4C7C4-D972-E7E9-F1ED-DEFF6B0CE29F}"/>
              </a:ext>
            </a:extLst>
          </p:cNvPr>
          <p:cNvPicPr>
            <a:picLocks noChangeAspect="1"/>
          </p:cNvPicPr>
          <p:nvPr/>
        </p:nvPicPr>
        <p:blipFill>
          <a:blip r:embed="rId3"/>
          <a:srcRect/>
          <a:stretch/>
        </p:blipFill>
        <p:spPr>
          <a:xfrm>
            <a:off x="443036" y="3342654"/>
            <a:ext cx="429768" cy="429768"/>
          </a:xfrm>
          <a:prstGeom prst="rect">
            <a:avLst/>
          </a:prstGeom>
        </p:spPr>
      </p:pic>
      <p:pic>
        <p:nvPicPr>
          <p:cNvPr id="14" name="Picture 13">
            <a:extLst>
              <a:ext uri="{FF2B5EF4-FFF2-40B4-BE49-F238E27FC236}">
                <a16:creationId xmlns:a16="http://schemas.microsoft.com/office/drawing/2014/main" id="{A810E913-ED80-5997-E723-513154347258}"/>
              </a:ext>
            </a:extLst>
          </p:cNvPr>
          <p:cNvPicPr>
            <a:picLocks noChangeAspect="1"/>
          </p:cNvPicPr>
          <p:nvPr/>
        </p:nvPicPr>
        <p:blipFill>
          <a:blip r:embed="rId3"/>
          <a:srcRect/>
          <a:stretch/>
        </p:blipFill>
        <p:spPr>
          <a:xfrm>
            <a:off x="443036" y="4147765"/>
            <a:ext cx="429768" cy="429768"/>
          </a:xfrm>
          <a:prstGeom prst="rect">
            <a:avLst/>
          </a:prstGeom>
        </p:spPr>
      </p:pic>
      <p:pic>
        <p:nvPicPr>
          <p:cNvPr id="15" name="Picture 14">
            <a:extLst>
              <a:ext uri="{FF2B5EF4-FFF2-40B4-BE49-F238E27FC236}">
                <a16:creationId xmlns:a16="http://schemas.microsoft.com/office/drawing/2014/main" id="{3FD56586-ED47-4E32-38A1-23211D6C1218}"/>
              </a:ext>
            </a:extLst>
          </p:cNvPr>
          <p:cNvPicPr>
            <a:picLocks noChangeAspect="1"/>
          </p:cNvPicPr>
          <p:nvPr/>
        </p:nvPicPr>
        <p:blipFill>
          <a:blip r:embed="rId3"/>
          <a:srcRect/>
          <a:stretch/>
        </p:blipFill>
        <p:spPr>
          <a:xfrm>
            <a:off x="443036" y="4713094"/>
            <a:ext cx="429768" cy="429768"/>
          </a:xfrm>
          <a:prstGeom prst="rect">
            <a:avLst/>
          </a:prstGeom>
        </p:spPr>
      </p:pic>
      <p:pic>
        <p:nvPicPr>
          <p:cNvPr id="17" name="Picture 16" descr="A stethoscope connected to a heart on a computer screen&#10;&#10;Description automatically generated with low confidence">
            <a:extLst>
              <a:ext uri="{FF2B5EF4-FFF2-40B4-BE49-F238E27FC236}">
                <a16:creationId xmlns:a16="http://schemas.microsoft.com/office/drawing/2014/main" id="{3AC46A60-1BED-7671-695F-3B561EB9A397}"/>
              </a:ext>
            </a:extLst>
          </p:cNvPr>
          <p:cNvPicPr>
            <a:picLocks noChangeAspect="1"/>
          </p:cNvPicPr>
          <p:nvPr/>
        </p:nvPicPr>
        <p:blipFill>
          <a:blip r:embed="rId4"/>
          <a:stretch>
            <a:fillRect/>
          </a:stretch>
        </p:blipFill>
        <p:spPr>
          <a:xfrm>
            <a:off x="5860110" y="0"/>
            <a:ext cx="3283890" cy="2462918"/>
          </a:xfrm>
          <a:prstGeom prst="rect">
            <a:avLst/>
          </a:prstGeom>
        </p:spPr>
      </p:pic>
    </p:spTree>
    <p:extLst>
      <p:ext uri="{BB962C8B-B14F-4D97-AF65-F5344CB8AC3E}">
        <p14:creationId xmlns:p14="http://schemas.microsoft.com/office/powerpoint/2010/main" val="968978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7A112-01E7-B78E-340D-26D7D2063C4A}"/>
              </a:ext>
            </a:extLst>
          </p:cNvPr>
          <p:cNvSpPr>
            <a:spLocks noGrp="1"/>
          </p:cNvSpPr>
          <p:nvPr>
            <p:ph type="ctrTitle"/>
          </p:nvPr>
        </p:nvSpPr>
        <p:spPr/>
        <p:txBody>
          <a:bodyPr/>
          <a:lstStyle/>
          <a:p>
            <a:r>
              <a:rPr lang="en-US" sz="3600" dirty="0">
                <a:latin typeface="Georgia" panose="02040502050405020303" pitchFamily="18" charset="0"/>
                <a:cs typeface="Arial" panose="020B0604020202020204" pitchFamily="34" charset="0"/>
              </a:rPr>
              <a:t>How to enroll</a:t>
            </a:r>
            <a:endParaRPr lang="en-US" dirty="0"/>
          </a:p>
        </p:txBody>
      </p:sp>
    </p:spTree>
    <p:extLst>
      <p:ext uri="{BB962C8B-B14F-4D97-AF65-F5344CB8AC3E}">
        <p14:creationId xmlns:p14="http://schemas.microsoft.com/office/powerpoint/2010/main" val="18883917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9969-97D5-17A4-893D-08D2BB4D20CA}"/>
              </a:ext>
            </a:extLst>
          </p:cNvPr>
          <p:cNvSpPr>
            <a:spLocks noGrp="1"/>
          </p:cNvSpPr>
          <p:nvPr>
            <p:ph type="title"/>
          </p:nvPr>
        </p:nvSpPr>
        <p:spPr>
          <a:xfrm>
            <a:off x="374907" y="347472"/>
            <a:ext cx="6607080" cy="1096841"/>
          </a:xfrm>
        </p:spPr>
        <p:txBody>
          <a:bodyPr/>
          <a:lstStyle/>
          <a:p>
            <a:r>
              <a:rPr lang="en-US" dirty="0"/>
              <a:t>Enrolling for Lewis County retirees</a:t>
            </a:r>
          </a:p>
        </p:txBody>
      </p:sp>
      <p:sp>
        <p:nvSpPr>
          <p:cNvPr id="3" name="Slide Number Placeholder 2">
            <a:extLst>
              <a:ext uri="{FF2B5EF4-FFF2-40B4-BE49-F238E27FC236}">
                <a16:creationId xmlns:a16="http://schemas.microsoft.com/office/drawing/2014/main" id="{7A4FB680-05FE-0187-DA1D-B05F235EDB2B}"/>
              </a:ext>
            </a:extLst>
          </p:cNvPr>
          <p:cNvSpPr>
            <a:spLocks noGrp="1"/>
          </p:cNvSpPr>
          <p:nvPr>
            <p:ph type="sldNum" sz="quarter" idx="12"/>
          </p:nvPr>
        </p:nvSpPr>
        <p:spPr/>
        <p:txBody>
          <a:bodyPr/>
          <a:lstStyle/>
          <a:p>
            <a:fld id="{90F9BDA0-AF0E-4BA8-B742-3B9C92A3E6FE}" type="slidenum">
              <a:rPr lang="en-US" smtClean="0"/>
              <a:t>34</a:t>
            </a:fld>
            <a:endParaRPr lang="en-US" dirty="0"/>
          </a:p>
        </p:txBody>
      </p:sp>
      <p:sp>
        <p:nvSpPr>
          <p:cNvPr id="7" name="Content Placeholder 2">
            <a:extLst>
              <a:ext uri="{FF2B5EF4-FFF2-40B4-BE49-F238E27FC236}">
                <a16:creationId xmlns:a16="http://schemas.microsoft.com/office/drawing/2014/main" id="{0DC38CEE-85B4-BB84-AE01-8A49FB24228B}"/>
              </a:ext>
            </a:extLst>
          </p:cNvPr>
          <p:cNvSpPr txBox="1">
            <a:spLocks/>
          </p:cNvSpPr>
          <p:nvPr/>
        </p:nvSpPr>
        <p:spPr>
          <a:xfrm>
            <a:off x="374903" y="1871098"/>
            <a:ext cx="7697679" cy="2007546"/>
          </a:xfrm>
          <a:prstGeom prst="rect">
            <a:avLst/>
          </a:prstGeom>
        </p:spPr>
        <p:txBody>
          <a:bodyPr/>
          <a:lstStyle>
            <a:lvl1pPr marL="117466" indent="-117466" algn="l" defTabSz="685750" rtl="0" eaLnBrk="1" latinLnBrk="0" hangingPunct="1">
              <a:lnSpc>
                <a:spcPct val="90000"/>
              </a:lnSpc>
              <a:spcBef>
                <a:spcPts val="300"/>
              </a:spcBef>
              <a:spcAft>
                <a:spcPts val="6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685800" indent="0">
              <a:buNone/>
            </a:pPr>
            <a:r>
              <a:rPr lang="en-US" sz="1600" b="1" dirty="0">
                <a:latin typeface="+mj-lt"/>
                <a:ea typeface="ＭＳ Ｐゴシック"/>
              </a:rPr>
              <a:t>You will be automatically enrolled</a:t>
            </a:r>
          </a:p>
          <a:p>
            <a:pPr marL="0" indent="0">
              <a:buNone/>
            </a:pPr>
            <a:endParaRPr lang="en-US" sz="1400" dirty="0">
              <a:ea typeface="ＭＳ Ｐゴシック"/>
            </a:endParaRPr>
          </a:p>
          <a:p>
            <a:pPr marL="0" indent="0">
              <a:buNone/>
            </a:pPr>
            <a:r>
              <a:rPr lang="en-US" sz="1400" dirty="0">
                <a:ea typeface="ＭＳ Ｐゴシック"/>
              </a:rPr>
              <a:t>Lewis County has selected the UnitedHealthcare Group Medicare Advantage PPO for its Medicare-eligible retirees, spouses, and their Medicare-eligible dependents. Lewis County retirees, spouses, and their Medicare-eligible dependents will be automatically enrolled in the plan and no action is needed.</a:t>
            </a:r>
            <a:endParaRPr lang="en-US" dirty="0">
              <a:ea typeface="ＭＳ Ｐゴシック"/>
            </a:endParaRPr>
          </a:p>
          <a:p>
            <a:pPr marL="0" indent="0">
              <a:buNone/>
            </a:pPr>
            <a:r>
              <a:rPr lang="en-US" sz="1400" b="1" dirty="0">
                <a:ea typeface="ＭＳ Ｐゴシック"/>
              </a:rPr>
              <a:t>If you wish to continue to receive medical and prescription drug </a:t>
            </a:r>
            <a:r>
              <a:rPr lang="en-US" b="1" dirty="0">
                <a:ea typeface="ＭＳ Ｐゴシック"/>
              </a:rPr>
              <a:t>coverage </a:t>
            </a:r>
            <a:r>
              <a:rPr lang="en-US" sz="1400" b="1" dirty="0">
                <a:ea typeface="ＭＳ Ｐゴシック"/>
              </a:rPr>
              <a:t>through Lewis County you do not need to take any action.</a:t>
            </a:r>
          </a:p>
        </p:txBody>
      </p:sp>
      <p:sp>
        <p:nvSpPr>
          <p:cNvPr id="5" name="Content Placeholder 2">
            <a:extLst>
              <a:ext uri="{FF2B5EF4-FFF2-40B4-BE49-F238E27FC236}">
                <a16:creationId xmlns:a16="http://schemas.microsoft.com/office/drawing/2014/main" id="{98706DC2-EDF8-F058-3ADD-243CC5DF402F}"/>
              </a:ext>
            </a:extLst>
          </p:cNvPr>
          <p:cNvSpPr txBox="1">
            <a:spLocks/>
          </p:cNvSpPr>
          <p:nvPr/>
        </p:nvSpPr>
        <p:spPr>
          <a:xfrm>
            <a:off x="448055" y="3945839"/>
            <a:ext cx="8234127" cy="1561966"/>
          </a:xfrm>
          <a:prstGeom prst="rect">
            <a:avLst/>
          </a:prstGeom>
          <a:solidFill>
            <a:schemeClr val="bg2"/>
          </a:solidFill>
        </p:spPr>
        <p:txBody>
          <a:bodyPr vert="horz" wrap="square" lIns="182880" tIns="182880" rIns="182880" bIns="182880" rtlCol="0">
            <a:spAutoFit/>
          </a:bodyPr>
          <a:lstStyle>
            <a:lvl1pPr marL="92068" indent="-92068" algn="l" defTabSz="685750" rtl="0" eaLnBrk="1" latinLnBrk="0" hangingPunct="1">
              <a:lnSpc>
                <a:spcPct val="100000"/>
              </a:lnSpc>
              <a:spcBef>
                <a:spcPts val="300"/>
              </a:spcBef>
              <a:spcAft>
                <a:spcPts val="600"/>
              </a:spcAft>
              <a:buClr>
                <a:schemeClr val="accent1"/>
              </a:buClr>
              <a:buFont typeface="Arial" panose="020B0604020202020204" pitchFamily="34" charset="0"/>
              <a:buChar char="•"/>
              <a:tabLst/>
              <a:defRPr sz="1400" b="0" i="0" kern="1200">
                <a:solidFill>
                  <a:srgbClr val="002677"/>
                </a:solidFill>
                <a:latin typeface="+mn-lt"/>
                <a:ea typeface="+mn-ea"/>
                <a:cs typeface="Arial" panose="020B0604020202020204" pitchFamily="34" charset="0"/>
              </a:defRPr>
            </a:lvl1pPr>
            <a:lvl2pPr marL="201598" indent="-82545" algn="l" defTabSz="685750" rtl="0" eaLnBrk="1" latinLnBrk="0" hangingPunct="1">
              <a:lnSpc>
                <a:spcPct val="10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06364" indent="-88894" algn="l" defTabSz="685750" rtl="0" eaLnBrk="1" latinLnBrk="0" hangingPunct="1">
              <a:lnSpc>
                <a:spcPct val="10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395258" indent="-80957" algn="l" defTabSz="685750" rtl="0" eaLnBrk="1" latinLnBrk="0" hangingPunct="1">
              <a:lnSpc>
                <a:spcPct val="10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00026" indent="-88894" algn="l" defTabSz="685750" rtl="0" eaLnBrk="1" latinLnBrk="0" hangingPunct="1">
              <a:lnSpc>
                <a:spcPct val="10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nSpc>
                <a:spcPct val="100000"/>
              </a:lnSpc>
              <a:buNone/>
            </a:pPr>
            <a:r>
              <a:rPr lang="en-US" sz="1400" dirty="0"/>
              <a:t>You will have the opportunity to opt out of this plan if you don’t want to be enrolled.</a:t>
            </a:r>
            <a:r>
              <a:rPr lang="en-US" dirty="0"/>
              <a:t> </a:t>
            </a:r>
            <a:r>
              <a:rPr lang="en-US" b="1" dirty="0"/>
              <a:t>Please note, if you opt out of the plan you will lose insurance coverage with Lewis County.  </a:t>
            </a:r>
          </a:p>
          <a:p>
            <a:pPr marL="0" indent="0">
              <a:lnSpc>
                <a:spcPct val="100000"/>
              </a:lnSpc>
              <a:buNone/>
            </a:pPr>
            <a:r>
              <a:rPr lang="en-US" sz="1400" dirty="0"/>
              <a:t>You can opt out by contacting </a:t>
            </a:r>
            <a:r>
              <a:rPr lang="en-US" dirty="0"/>
              <a:t>JJ Hodkinson with Lewis County </a:t>
            </a:r>
            <a:r>
              <a:rPr lang="en-US" sz="1400" dirty="0"/>
              <a:t>at 315-376-5323, 8:30 am – 4:30 pm, Monda</a:t>
            </a:r>
            <a:r>
              <a:rPr lang="en-US" dirty="0"/>
              <a:t>y - Friday</a:t>
            </a:r>
            <a:r>
              <a:rPr lang="en-US" sz="1400" dirty="0"/>
              <a:t> or at by mail at Attn: JJ Hodkinson 7660 N State Street, Lowville, NY 13367 or via email at </a:t>
            </a:r>
            <a:r>
              <a:rPr lang="en-US" sz="1400" dirty="0">
                <a:hlinkClick r:id="rId3"/>
              </a:rPr>
              <a:t>joycehodkinson@lewiscounty.ny.gov</a:t>
            </a:r>
            <a:r>
              <a:rPr lang="en-US" sz="1400" dirty="0"/>
              <a:t> no later than November 9, 2023.</a:t>
            </a:r>
          </a:p>
        </p:txBody>
      </p:sp>
      <p:pic>
        <p:nvPicPr>
          <p:cNvPr id="12" name="Picture 11">
            <a:extLst>
              <a:ext uri="{FF2B5EF4-FFF2-40B4-BE49-F238E27FC236}">
                <a16:creationId xmlns:a16="http://schemas.microsoft.com/office/drawing/2014/main" id="{D7D29DF0-EAA8-16DE-65B7-D91C3D8EC7D5}"/>
              </a:ext>
            </a:extLst>
          </p:cNvPr>
          <p:cNvPicPr>
            <a:picLocks noChangeAspect="1"/>
          </p:cNvPicPr>
          <p:nvPr/>
        </p:nvPicPr>
        <p:blipFill>
          <a:blip r:embed="rId4"/>
          <a:srcRect/>
          <a:stretch/>
        </p:blipFill>
        <p:spPr>
          <a:xfrm>
            <a:off x="498257" y="1750742"/>
            <a:ext cx="548640" cy="548640"/>
          </a:xfrm>
          <a:prstGeom prst="rect">
            <a:avLst/>
          </a:prstGeom>
        </p:spPr>
      </p:pic>
    </p:spTree>
    <p:extLst>
      <p:ext uri="{BB962C8B-B14F-4D97-AF65-F5344CB8AC3E}">
        <p14:creationId xmlns:p14="http://schemas.microsoft.com/office/powerpoint/2010/main" val="191196916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DB554-45FC-FA9E-486E-5D6DBBFF7EF5}"/>
              </a:ext>
            </a:extLst>
          </p:cNvPr>
          <p:cNvSpPr>
            <a:spLocks noGrp="1"/>
          </p:cNvSpPr>
          <p:nvPr>
            <p:ph type="ctrTitle"/>
          </p:nvPr>
        </p:nvSpPr>
        <p:spPr/>
        <p:txBody>
          <a:bodyPr/>
          <a:lstStyle/>
          <a:p>
            <a:r>
              <a:rPr lang="en-US" sz="3600" dirty="0">
                <a:latin typeface="Georgia" panose="02040502050405020303" pitchFamily="18" charset="0"/>
                <a:cs typeface="Arial" panose="020B0604020202020204" pitchFamily="34" charset="0"/>
              </a:rPr>
              <a:t>Questions and answers</a:t>
            </a:r>
            <a:endParaRPr lang="en-US" dirty="0"/>
          </a:p>
        </p:txBody>
      </p:sp>
    </p:spTree>
    <p:extLst>
      <p:ext uri="{BB962C8B-B14F-4D97-AF65-F5344CB8AC3E}">
        <p14:creationId xmlns:p14="http://schemas.microsoft.com/office/powerpoint/2010/main" val="31413201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495F2-9CE8-9895-374B-D9661DAAFA26}"/>
              </a:ext>
            </a:extLst>
          </p:cNvPr>
          <p:cNvSpPr>
            <a:spLocks noGrp="1"/>
          </p:cNvSpPr>
          <p:nvPr>
            <p:ph type="ctrTitle"/>
          </p:nvPr>
        </p:nvSpPr>
        <p:spPr/>
        <p:txBody>
          <a:bodyPr/>
          <a:lstStyle/>
          <a:p>
            <a:r>
              <a:rPr lang="en-US" dirty="0"/>
              <a:t>Thank you</a:t>
            </a:r>
            <a:br>
              <a:rPr lang="en-US" dirty="0"/>
            </a:br>
            <a:r>
              <a:rPr lang="en-US" sz="1400" dirty="0">
                <a:latin typeface="+mn-lt"/>
              </a:rPr>
              <a:t>We look forward to welcoming you to our Medicare family</a:t>
            </a:r>
            <a:endParaRPr lang="en-US" dirty="0">
              <a:latin typeface="+mn-lt"/>
            </a:endParaRPr>
          </a:p>
        </p:txBody>
      </p:sp>
    </p:spTree>
    <p:extLst>
      <p:ext uri="{BB962C8B-B14F-4D97-AF65-F5344CB8AC3E}">
        <p14:creationId xmlns:p14="http://schemas.microsoft.com/office/powerpoint/2010/main" val="29068722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73A3F2D-C29F-982C-80D5-09B05AC9B122}"/>
              </a:ext>
            </a:extLst>
          </p:cNvPr>
          <p:cNvSpPr txBox="1">
            <a:spLocks/>
          </p:cNvSpPr>
          <p:nvPr/>
        </p:nvSpPr>
        <p:spPr>
          <a:xfrm>
            <a:off x="374903" y="378468"/>
            <a:ext cx="8490128" cy="5894578"/>
          </a:xfrm>
          <a:prstGeom prst="rect">
            <a:avLst/>
          </a:prstGeom>
        </p:spPr>
        <p:txBody>
          <a:bodyPr vert="horz" lIns="91440" tIns="45720" rIns="91440" bIns="45720" rtlCol="0">
            <a:noAutofit/>
          </a:bodyPr>
          <a:lstStyle>
            <a:lvl1pPr marL="114292" indent="-114292" algn="l" defTabSz="685750" rtl="0" eaLnBrk="1" latinLnBrk="0" hangingPunct="1">
              <a:lnSpc>
                <a:spcPct val="90000"/>
              </a:lnSpc>
              <a:spcBef>
                <a:spcPts val="300"/>
              </a:spcBef>
              <a:spcAft>
                <a:spcPts val="6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1pPr>
            <a:lvl2pPr marL="217473" indent="-98418"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14303" indent="-82545"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4783" indent="-90482"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493677" indent="-80957"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nSpc>
                <a:spcPct val="100000"/>
              </a:lnSpc>
              <a:spcBef>
                <a:spcPts val="500"/>
              </a:spcBef>
              <a:spcAft>
                <a:spcPts val="0"/>
              </a:spcAft>
              <a:buNone/>
            </a:pPr>
            <a:r>
              <a:rPr lang="en-US" sz="800" dirty="0">
                <a:solidFill>
                  <a:schemeClr val="tx2"/>
                </a:solidFill>
                <a:latin typeface="Arial" panose="020B0604020202020204" pitchFamily="34" charset="0"/>
              </a:rPr>
              <a:t>Benefits, features and/or devices vary by plan/area. Limitations, exclusions and/or network restrictions may apply.</a:t>
            </a:r>
          </a:p>
          <a:p>
            <a:pPr marL="0" indent="0">
              <a:lnSpc>
                <a:spcPct val="100000"/>
              </a:lnSpc>
              <a:spcBef>
                <a:spcPts val="500"/>
              </a:spcBef>
              <a:spcAft>
                <a:spcPts val="0"/>
              </a:spcAft>
              <a:buFont typeface="Arial" panose="020B0604020202020204" pitchFamily="34" charset="0"/>
              <a:buNone/>
            </a:pPr>
            <a:r>
              <a:rPr lang="en-US" sz="800" b="1" dirty="0">
                <a:solidFill>
                  <a:schemeClr val="tx2"/>
                </a:solidFill>
                <a:latin typeface="Arial" panose="020B0604020202020204" pitchFamily="34" charset="0"/>
              </a:rPr>
              <a:t>Formularies and/or provider/pharmacy networks</a:t>
            </a:r>
            <a:br>
              <a:rPr lang="en-US" sz="800" b="1" dirty="0">
                <a:solidFill>
                  <a:schemeClr val="tx2"/>
                </a:solidFill>
                <a:latin typeface="Arial" panose="020B0604020202020204" pitchFamily="34" charset="0"/>
              </a:rPr>
            </a:br>
            <a:r>
              <a:rPr lang="en-US" sz="800" dirty="0">
                <a:solidFill>
                  <a:schemeClr val="tx2"/>
                </a:solidFill>
                <a:latin typeface="Arial" panose="020B0604020202020204" pitchFamily="34" charset="0"/>
              </a:rPr>
              <a:t>The formulary, pharmacy network, and/or provider network may change at any time. You will receive notice when necessary.</a:t>
            </a:r>
          </a:p>
          <a:p>
            <a:pPr marL="0" indent="0">
              <a:lnSpc>
                <a:spcPct val="100000"/>
              </a:lnSpc>
              <a:spcBef>
                <a:spcPts val="500"/>
              </a:spcBef>
              <a:spcAft>
                <a:spcPts val="0"/>
              </a:spcAft>
              <a:buFont typeface="Arial" panose="020B0604020202020204" pitchFamily="34" charset="0"/>
              <a:buNone/>
            </a:pPr>
            <a:r>
              <a:rPr lang="en-US" sz="800" dirty="0">
                <a:solidFill>
                  <a:schemeClr val="tx2"/>
                </a:solidFill>
                <a:latin typeface="Arial" panose="020B0604020202020204" pitchFamily="34" charset="0"/>
              </a:rPr>
              <a:t>You must continue to pay your Medicare Part B premium if not otherwise paid for under Medicaid or by another third party.</a:t>
            </a:r>
          </a:p>
          <a:p>
            <a:pPr marL="0" indent="0">
              <a:lnSpc>
                <a:spcPct val="100000"/>
              </a:lnSpc>
              <a:spcBef>
                <a:spcPts val="500"/>
              </a:spcBef>
              <a:spcAft>
                <a:spcPts val="0"/>
              </a:spcAft>
              <a:buFont typeface="Arial" panose="020B0604020202020204" pitchFamily="34" charset="0"/>
              <a:buNone/>
            </a:pPr>
            <a:r>
              <a:rPr lang="en-US" sz="800" dirty="0">
                <a:solidFill>
                  <a:schemeClr val="tx2"/>
                </a:solidFill>
                <a:latin typeface="Arial" panose="020B0604020202020204" pitchFamily="34" charset="0"/>
              </a:rPr>
              <a:t>Out-of-network/non-contracted providers are under no obligation to treat Plan members, except in emergency situations. Please call our customer service number or see your Evidence of Coverage for more information, including the cost-sharing that applies to out-of-network services.</a:t>
            </a:r>
          </a:p>
          <a:p>
            <a:pPr marL="0" indent="0">
              <a:lnSpc>
                <a:spcPct val="100000"/>
              </a:lnSpc>
              <a:spcBef>
                <a:spcPts val="500"/>
              </a:spcBef>
              <a:spcAft>
                <a:spcPts val="0"/>
              </a:spcAft>
              <a:buFont typeface="Arial" panose="020B0604020202020204" pitchFamily="34" charset="0"/>
              <a:buNone/>
            </a:pPr>
            <a:r>
              <a:rPr lang="en-US" sz="800" dirty="0">
                <a:solidFill>
                  <a:schemeClr val="tx2"/>
                </a:solidFill>
                <a:latin typeface="Arial" panose="020B0604020202020204" pitchFamily="34" charset="0"/>
              </a:rPr>
              <a:t>This document is available in alternative formats. </a:t>
            </a:r>
          </a:p>
          <a:p>
            <a:pPr marL="0" indent="0">
              <a:lnSpc>
                <a:spcPct val="100000"/>
              </a:lnSpc>
              <a:spcBef>
                <a:spcPts val="500"/>
              </a:spcBef>
              <a:spcAft>
                <a:spcPts val="0"/>
              </a:spcAft>
              <a:buFont typeface="Arial" panose="020B0604020202020204" pitchFamily="34" charset="0"/>
              <a:buNone/>
            </a:pPr>
            <a:r>
              <a:rPr lang="en-US" sz="800" dirty="0">
                <a:solidFill>
                  <a:schemeClr val="tx2"/>
                </a:solidFill>
                <a:latin typeface="Arial" panose="020B0604020202020204" pitchFamily="34" charset="0"/>
              </a:rPr>
              <a:t>If you receive full or partial subsidy for your premium from a plan sponsor (former employer, union group or trust), the amount you owe may be different than what is listed in this document. For information about the actual premium you will pay, please contact your plan sponsor’s benefit administrator directly.</a:t>
            </a:r>
          </a:p>
          <a:p>
            <a:pPr marL="0" indent="0">
              <a:lnSpc>
                <a:spcPct val="100000"/>
              </a:lnSpc>
              <a:spcBef>
                <a:spcPts val="500"/>
              </a:spcBef>
              <a:spcAft>
                <a:spcPts val="0"/>
              </a:spcAft>
              <a:buFont typeface="Arial" panose="020B0604020202020204" pitchFamily="34" charset="0"/>
              <a:buNone/>
            </a:pPr>
            <a:r>
              <a:rPr lang="en-US" sz="800" dirty="0">
                <a:solidFill>
                  <a:schemeClr val="tx2"/>
                </a:solidFill>
                <a:latin typeface="Arial" panose="020B0604020202020204" pitchFamily="34" charset="0"/>
              </a:rPr>
              <a:t>Plans are insured through UnitedHealthcare Insurance Company or one of its affiliated companies, a Medicare Advantage organization with a Medicare contract and a </a:t>
            </a:r>
            <a:br>
              <a:rPr lang="en-US" sz="800" dirty="0">
                <a:solidFill>
                  <a:schemeClr val="tx2"/>
                </a:solidFill>
                <a:latin typeface="Arial" panose="020B0604020202020204" pitchFamily="34" charset="0"/>
              </a:rPr>
            </a:br>
            <a:r>
              <a:rPr lang="en-US" sz="800" dirty="0">
                <a:solidFill>
                  <a:schemeClr val="tx2"/>
                </a:solidFill>
                <a:latin typeface="Arial" panose="020B0604020202020204" pitchFamily="34" charset="0"/>
              </a:rPr>
              <a:t>Medicare-approved Part D sponsor. Enrollment in the plan depends on the plan’s contract renewal with Medicare</a:t>
            </a:r>
          </a:p>
          <a:p>
            <a:pPr marL="0" indent="0">
              <a:lnSpc>
                <a:spcPct val="100000"/>
              </a:lnSpc>
              <a:spcBef>
                <a:spcPts val="500"/>
              </a:spcBef>
              <a:spcAft>
                <a:spcPts val="0"/>
              </a:spcAft>
              <a:buNone/>
            </a:pPr>
            <a:r>
              <a:rPr lang="en-US" sz="800" kern="0" baseline="30000" dirty="0">
                <a:solidFill>
                  <a:schemeClr val="tx2"/>
                </a:solidFill>
                <a:latin typeface="Arial" panose="020B0604020202020204" pitchFamily="34" charset="0"/>
              </a:rPr>
              <a:t>2&gt;</a:t>
            </a:r>
            <a:r>
              <a:rPr lang="en-US" sz="800" kern="0" dirty="0">
                <a:solidFill>
                  <a:schemeClr val="tx2"/>
                </a:solidFill>
                <a:latin typeface="Arial" panose="020B0604020202020204" pitchFamily="34" charset="0"/>
              </a:rPr>
              <a:t>Optum Home Delivery is a service of Optum Rx pharmacy. Optum Rx is an affiliate of UnitedHealthcare Insurance Company. You are not required to use Optum Home Delivery for a 90-day supply of your maintenance medication. If you have not used Optum Home Delivery, you must approve the first prescription order sent directly from your doctor to the pharmacy before it can be filled. Prescriptions from the pharmacy should arrive within 5 business days after we receive the complete order. Contact Optum Rx anytime at </a:t>
            </a:r>
            <a:br>
              <a:rPr lang="en-US" sz="800" kern="0" dirty="0">
                <a:solidFill>
                  <a:schemeClr val="tx2"/>
                </a:solidFill>
                <a:latin typeface="Arial" panose="020B0604020202020204" pitchFamily="34" charset="0"/>
              </a:rPr>
            </a:br>
            <a:r>
              <a:rPr lang="en-US" sz="800" kern="0" dirty="0">
                <a:solidFill>
                  <a:schemeClr val="tx2"/>
                </a:solidFill>
                <a:latin typeface="Arial" panose="020B0604020202020204" pitchFamily="34" charset="0"/>
              </a:rPr>
              <a:t>1-888-279-1828, TTY 711.</a:t>
            </a:r>
          </a:p>
          <a:p>
            <a:pPr marL="0" indent="0">
              <a:lnSpc>
                <a:spcPct val="100000"/>
              </a:lnSpc>
              <a:spcBef>
                <a:spcPts val="500"/>
              </a:spcBef>
              <a:spcAft>
                <a:spcPts val="0"/>
              </a:spcAft>
              <a:buNone/>
            </a:pPr>
            <a:endParaRPr lang="en-US" sz="800" dirty="0">
              <a:solidFill>
                <a:schemeClr val="tx2"/>
              </a:solidFill>
              <a:latin typeface="Arial" panose="020B0604020202020204" pitchFamily="34" charset="0"/>
            </a:endParaRPr>
          </a:p>
          <a:p>
            <a:pPr marL="0" indent="0">
              <a:lnSpc>
                <a:spcPct val="100000"/>
              </a:lnSpc>
              <a:spcBef>
                <a:spcPts val="500"/>
              </a:spcBef>
              <a:spcAft>
                <a:spcPts val="0"/>
              </a:spcAft>
              <a:buFont typeface="Arial" panose="020B0604020202020204" pitchFamily="34" charset="0"/>
              <a:buNone/>
            </a:pPr>
            <a:endParaRPr lang="en-US" sz="800" dirty="0">
              <a:solidFill>
                <a:schemeClr val="tx2"/>
              </a:solidFill>
              <a:latin typeface="Arial" panose="020B0604020202020204" pitchFamily="34" charset="0"/>
            </a:endParaRPr>
          </a:p>
        </p:txBody>
      </p:sp>
      <p:sp>
        <p:nvSpPr>
          <p:cNvPr id="3" name="Slide Number Placeholder 2">
            <a:extLst>
              <a:ext uri="{FF2B5EF4-FFF2-40B4-BE49-F238E27FC236}">
                <a16:creationId xmlns:a16="http://schemas.microsoft.com/office/drawing/2014/main" id="{DA145A91-B4AF-87F8-6222-CA59A81BC3FB}"/>
              </a:ext>
            </a:extLst>
          </p:cNvPr>
          <p:cNvSpPr>
            <a:spLocks noGrp="1"/>
          </p:cNvSpPr>
          <p:nvPr>
            <p:ph type="sldNum" sz="quarter" idx="12"/>
          </p:nvPr>
        </p:nvSpPr>
        <p:spPr/>
        <p:txBody>
          <a:bodyPr/>
          <a:lstStyle/>
          <a:p>
            <a:fld id="{90F9BDA0-AF0E-4BA8-B742-3B9C92A3E6FE}" type="slidenum">
              <a:rPr lang="en-US" smtClean="0"/>
              <a:t>37</a:t>
            </a:fld>
            <a:endParaRPr lang="en-US" dirty="0"/>
          </a:p>
        </p:txBody>
      </p:sp>
    </p:spTree>
    <p:extLst>
      <p:ext uri="{BB962C8B-B14F-4D97-AF65-F5344CB8AC3E}">
        <p14:creationId xmlns:p14="http://schemas.microsoft.com/office/powerpoint/2010/main" val="359085144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A145A91-B4AF-87F8-6222-CA59A81BC3FB}"/>
              </a:ext>
            </a:extLst>
          </p:cNvPr>
          <p:cNvSpPr>
            <a:spLocks noGrp="1"/>
          </p:cNvSpPr>
          <p:nvPr>
            <p:ph type="sldNum" sz="quarter" idx="12"/>
          </p:nvPr>
        </p:nvSpPr>
        <p:spPr/>
        <p:txBody>
          <a:bodyPr/>
          <a:lstStyle/>
          <a:p>
            <a:fld id="{90F9BDA0-AF0E-4BA8-B742-3B9C92A3E6FE}" type="slidenum">
              <a:rPr lang="en-US" smtClean="0"/>
              <a:t>38</a:t>
            </a:fld>
            <a:endParaRPr lang="en-US" dirty="0"/>
          </a:p>
        </p:txBody>
      </p:sp>
      <p:sp>
        <p:nvSpPr>
          <p:cNvPr id="2" name="Text Placeholder 3">
            <a:extLst>
              <a:ext uri="{FF2B5EF4-FFF2-40B4-BE49-F238E27FC236}">
                <a16:creationId xmlns:a16="http://schemas.microsoft.com/office/drawing/2014/main" id="{F915886D-864D-DE36-F0D9-C666CD275782}"/>
              </a:ext>
            </a:extLst>
          </p:cNvPr>
          <p:cNvSpPr>
            <a:spLocks noGrp="1"/>
          </p:cNvSpPr>
          <p:nvPr>
            <p:ph type="body" sz="quarter" idx="13"/>
          </p:nvPr>
        </p:nvSpPr>
        <p:spPr>
          <a:xfrm>
            <a:off x="374904" y="373177"/>
            <a:ext cx="8311896" cy="5486400"/>
          </a:xfrm>
        </p:spPr>
        <p:txBody>
          <a:bodyPr/>
          <a:lstStyle/>
          <a:p>
            <a:pPr marL="0" indent="0">
              <a:lnSpc>
                <a:spcPct val="100000"/>
              </a:lnSpc>
              <a:spcBef>
                <a:spcPts val="500"/>
              </a:spcBef>
              <a:spcAft>
                <a:spcPts val="0"/>
              </a:spcAft>
              <a:buNone/>
            </a:pPr>
            <a:r>
              <a:rPr lang="en-US" sz="800" dirty="0">
                <a:solidFill>
                  <a:schemeClr val="tx2"/>
                </a:solidFill>
                <a:latin typeface="Arial" panose="020B0604020202020204" pitchFamily="34" charset="0"/>
              </a:rPr>
              <a:t>Other pharmacies are available in our network.</a:t>
            </a:r>
          </a:p>
          <a:p>
            <a:pPr marL="0" indent="0">
              <a:lnSpc>
                <a:spcPct val="100000"/>
              </a:lnSpc>
              <a:spcBef>
                <a:spcPts val="500"/>
              </a:spcBef>
              <a:spcAft>
                <a:spcPts val="0"/>
              </a:spcAft>
              <a:buNone/>
            </a:pPr>
            <a:r>
              <a:rPr lang="en-US" sz="800" dirty="0">
                <a:solidFill>
                  <a:schemeClr val="tx2"/>
                </a:solidFill>
                <a:latin typeface="Arial" panose="020B0604020202020204" pitchFamily="34" charset="0"/>
              </a:rPr>
              <a:t>Members may use any pharmacy in the network but may not receive preferred retail pharmacy pricing. </a:t>
            </a:r>
          </a:p>
          <a:p>
            <a:pPr marL="0" indent="0">
              <a:lnSpc>
                <a:spcPct val="100000"/>
              </a:lnSpc>
              <a:spcBef>
                <a:spcPts val="500"/>
              </a:spcBef>
              <a:spcAft>
                <a:spcPts val="0"/>
              </a:spcAft>
              <a:buNone/>
            </a:pPr>
            <a:r>
              <a:rPr lang="en-US" sz="800" dirty="0">
                <a:solidFill>
                  <a:schemeClr val="tx2"/>
                </a:solidFill>
                <a:latin typeface="Arial" panose="020B0604020202020204" pitchFamily="34" charset="0"/>
              </a:rPr>
              <a:t>Renew by UnitedHealthcare is not available in all plans. Resources may vary. </a:t>
            </a:r>
          </a:p>
          <a:p>
            <a:pPr marL="0" indent="0">
              <a:lnSpc>
                <a:spcPct val="100000"/>
              </a:lnSpc>
              <a:spcBef>
                <a:spcPts val="500"/>
              </a:spcBef>
              <a:spcAft>
                <a:spcPts val="0"/>
              </a:spcAft>
              <a:buNone/>
            </a:pPr>
            <a:r>
              <a:rPr lang="en-US" sz="800" baseline="30000" dirty="0">
                <a:solidFill>
                  <a:schemeClr val="tx2"/>
                </a:solidFill>
                <a:latin typeface="Arial" panose="020B0604020202020204" pitchFamily="34" charset="0"/>
              </a:rPr>
              <a:t>&lt;3&gt;</a:t>
            </a:r>
            <a:r>
              <a:rPr lang="en-US" sz="800" dirty="0">
                <a:solidFill>
                  <a:schemeClr val="tx2"/>
                </a:solidFill>
                <a:effectLst/>
                <a:latin typeface="Arial" panose="020B0604020202020204" pitchFamily="34" charset="0"/>
              </a:rPr>
              <a:t>The Renew Active</a:t>
            </a:r>
            <a:r>
              <a:rPr lang="en-US" sz="800" baseline="30000" dirty="0">
                <a:solidFill>
                  <a:schemeClr val="tx2"/>
                </a:solidFill>
                <a:effectLst/>
                <a:latin typeface="Arial" panose="020B0604020202020204" pitchFamily="34" charset="0"/>
              </a:rPr>
              <a:t>®</a:t>
            </a:r>
            <a:r>
              <a:rPr lang="en-US" sz="800" dirty="0">
                <a:solidFill>
                  <a:schemeClr val="tx2"/>
                </a:solidFill>
                <a:effectLst/>
                <a:latin typeface="Arial" panose="020B0604020202020204" pitchFamily="34" charset="0"/>
              </a:rPr>
              <a:t> Program varies by plan/area and may not be available on all plans. Participation in the Renew Active program is voluntary. Consult your doctor prior to beginning an exercise program or making changes to your lifestyle or health care routine. Renew Active includes standard fitness membership and other offerings. Fitness membership equipment, classes, personalized fitness plans, caregiver access and events may vary by location. Certain services, discounts, classes, events, and online fitness offerings are provided by affiliates of UnitedHealthcare Insurance Company or other third parties not affiliated with UnitedHealthcare. Participation in these third-party services are subject to your acceptance of their respective terms and policies. UnitedHealthcare is not responsible for the services or information provided by third parties. The information provided through these services is for informational purposes only and is not a substitute for the advice of a doctor. Gym network may vary in local market and plan. Gym network size is based on comparison of competitor’s website data as of May 2023.</a:t>
            </a:r>
          </a:p>
          <a:p>
            <a:pPr marL="0" indent="0">
              <a:lnSpc>
                <a:spcPct val="100000"/>
              </a:lnSpc>
              <a:spcBef>
                <a:spcPts val="500"/>
              </a:spcBef>
              <a:spcAft>
                <a:spcPts val="0"/>
              </a:spcAft>
              <a:buFont typeface="Arial" panose="020B0604020202020204" pitchFamily="34" charset="0"/>
              <a:buNone/>
            </a:pPr>
            <a:r>
              <a:rPr lang="en-US" sz="800" baseline="30000" dirty="0">
                <a:solidFill>
                  <a:schemeClr val="tx2"/>
                </a:solidFill>
                <a:latin typeface="Arial" panose="020B0604020202020204" pitchFamily="34" charset="0"/>
              </a:rPr>
              <a:t>&lt;4&gt;</a:t>
            </a:r>
            <a:r>
              <a:rPr lang="en-US" sz="800" dirty="0">
                <a:solidFill>
                  <a:schemeClr val="tx2"/>
                </a:solidFill>
                <a:latin typeface="Arial" panose="020B0604020202020204" pitchFamily="34" charset="0"/>
              </a:rPr>
              <a:t>Benefits and availability may vary by plan and location.</a:t>
            </a:r>
          </a:p>
          <a:p>
            <a:pPr marL="0" indent="0">
              <a:lnSpc>
                <a:spcPct val="100000"/>
              </a:lnSpc>
              <a:spcBef>
                <a:spcPts val="500"/>
              </a:spcBef>
              <a:spcAft>
                <a:spcPts val="0"/>
              </a:spcAft>
              <a:buFont typeface="Arial" panose="020B0604020202020204" pitchFamily="34" charset="0"/>
              <a:buNone/>
            </a:pPr>
            <a:r>
              <a:rPr lang="en-US" sz="800" baseline="30000" dirty="0">
                <a:solidFill>
                  <a:schemeClr val="tx2"/>
                </a:solidFill>
                <a:latin typeface="Arial" panose="020B0604020202020204" pitchFamily="34" charset="0"/>
              </a:rPr>
              <a:t>&lt;5&gt;</a:t>
            </a:r>
            <a:r>
              <a:rPr lang="en-US" sz="800" dirty="0">
                <a:solidFill>
                  <a:schemeClr val="tx2"/>
                </a:solidFill>
                <a:latin typeface="Arial" panose="020B0604020202020204" pitchFamily="34" charset="0"/>
              </a:rPr>
              <a:t>24/7 Nurse Support should not be used for emergency or urgent care needs. In an emergency, call 911 or go to the nearest emergency room. The information provided through this service is for informational purposes only. The nurses cannot diagnose problems or recommend treatment and are not a substitute for your provider’s care. Your health information is kept confidential in accordance with the law. Access to this service is subject to terms of use.</a:t>
            </a:r>
          </a:p>
          <a:p>
            <a:pPr marL="0" indent="0">
              <a:lnSpc>
                <a:spcPct val="100000"/>
              </a:lnSpc>
              <a:spcBef>
                <a:spcPts val="500"/>
              </a:spcBef>
              <a:spcAft>
                <a:spcPts val="0"/>
              </a:spcAft>
              <a:buFont typeface="Arial" panose="020B0604020202020204" pitchFamily="34" charset="0"/>
              <a:buNone/>
            </a:pPr>
            <a:r>
              <a:rPr lang="en-US" sz="800" baseline="30000" dirty="0">
                <a:solidFill>
                  <a:srgbClr val="595959"/>
                </a:solidFill>
                <a:latin typeface="Arial" panose="020B0604020202020204" pitchFamily="34" charset="0"/>
              </a:rPr>
              <a:t>&lt;6&gt;</a:t>
            </a:r>
            <a:r>
              <a:rPr lang="en-US" sz="800" dirty="0">
                <a:solidFill>
                  <a:srgbClr val="595959"/>
                </a:solidFill>
                <a:latin typeface="Arial" panose="020B0604020202020204" pitchFamily="34" charset="0"/>
              </a:rPr>
              <a:t>ModivCare may subcontract to other vendors or individuals. Subcontracting is at the discretion of ModivCare. ModivCare does not guarantee urgent requests will be met when scheduled less than 2 days in advance for standard services. ModivCare supports any language the member requires, through a third-party translator service.</a:t>
            </a:r>
            <a:endParaRPr lang="en-US" sz="800" dirty="0">
              <a:solidFill>
                <a:schemeClr val="tx2"/>
              </a:solidFill>
              <a:latin typeface="Arial" panose="020B0604020202020204" pitchFamily="34" charset="0"/>
            </a:endParaRPr>
          </a:p>
          <a:p>
            <a:pPr marL="0" indent="0">
              <a:lnSpc>
                <a:spcPct val="100000"/>
              </a:lnSpc>
              <a:spcBef>
                <a:spcPts val="500"/>
              </a:spcBef>
              <a:spcAft>
                <a:spcPts val="0"/>
              </a:spcAft>
              <a:buFont typeface="Arial" panose="020B0604020202020204" pitchFamily="34" charset="0"/>
              <a:buNone/>
            </a:pPr>
            <a:r>
              <a:rPr lang="en-US" sz="800" baseline="30000" dirty="0">
                <a:solidFill>
                  <a:srgbClr val="595959"/>
                </a:solidFill>
                <a:latin typeface="Arial" panose="020B0604020202020204" pitchFamily="34" charset="0"/>
              </a:rPr>
              <a:t>&lt;7&gt;</a:t>
            </a:r>
            <a:r>
              <a:rPr lang="en-US" sz="800" dirty="0">
                <a:solidFill>
                  <a:srgbClr val="595959"/>
                </a:solidFill>
                <a:latin typeface="Arial" panose="020B0604020202020204" pitchFamily="34" charset="0"/>
              </a:rPr>
              <a:t>The CareLinx services are made available to you from a third party through your UnitedHealthcare</a:t>
            </a:r>
            <a:r>
              <a:rPr lang="en-US" sz="800" baseline="30000" dirty="0">
                <a:solidFill>
                  <a:srgbClr val="595959"/>
                </a:solidFill>
                <a:latin typeface="Arial" panose="020B0604020202020204" pitchFamily="34" charset="0"/>
              </a:rPr>
              <a:t>®</a:t>
            </a:r>
            <a:r>
              <a:rPr lang="en-US" sz="800" dirty="0">
                <a:solidFill>
                  <a:srgbClr val="595959"/>
                </a:solidFill>
                <a:latin typeface="Arial" panose="020B0604020202020204" pitchFamily="34" charset="0"/>
              </a:rPr>
              <a:t> Group Medicare Advantage insurance plan. CareLinx is not a UnitedHealthcare company. UnitedHealthcare and your Plan are not responsible for any services you receive from this third party. This is not an insurance program and may be discontinued at any time. Benefits and features may vary by plan/area. Limitations and exclusions apply. UnitedHealthcare does not make any representations regarding the content or accuracy of the materials on such sites. CareLinx will share only non-identifiable, aggregate information with UnitedHealthcare that is collected through the use of the CareLinx platform. This information may be used by UnitedHealthcare to potentially help develop future programs and services for its insured members. CareLinx is the network administrator of this in-home care service offer. CareLinx does not employ or recommend any care provider or individual seeking services nor is it responsible for the conduct of any care provider or care seeker. The CareLinx website is a venue that provides tools to help care seekers and care providers connect online. Each individual is solely responsible for selecting a care provider or care seeker for themselves or their families and for complying with all laws in connection with any employment relationship they establish. All decisions about medications and care are between you and your health care provider.</a:t>
            </a:r>
            <a:endParaRPr lang="en-US" sz="800" dirty="0">
              <a:solidFill>
                <a:schemeClr val="tx2"/>
              </a:solidFill>
              <a:latin typeface="Arial" panose="020B0604020202020204" pitchFamily="34" charset="0"/>
            </a:endParaRPr>
          </a:p>
          <a:p>
            <a:pPr marL="0" indent="0">
              <a:lnSpc>
                <a:spcPct val="100000"/>
              </a:lnSpc>
              <a:spcBef>
                <a:spcPts val="500"/>
              </a:spcBef>
              <a:spcAft>
                <a:spcPts val="0"/>
              </a:spcAft>
              <a:buFont typeface="Arial" panose="020B0604020202020204" pitchFamily="34" charset="0"/>
              <a:buNone/>
            </a:pPr>
            <a:r>
              <a:rPr lang="en-US" sz="800" dirty="0">
                <a:solidFill>
                  <a:schemeClr val="tx2"/>
                </a:solidFill>
                <a:latin typeface="Arial" panose="020B0604020202020204" pitchFamily="34" charset="0"/>
              </a:rPr>
              <a:t>The company does not discriminate on the basis of race, color, national origin, sex, age or disability in health programs and activities. We provide free services to help you communicate with us such as letters in other languages, Braille, large print, audio, or you can ask for an interpreter. Please contact Customer Service at 1-</a:t>
            </a:r>
            <a:r>
              <a:rPr lang="en-US" sz="800" b="1" dirty="0">
                <a:solidFill>
                  <a:srgbClr val="000000"/>
                </a:solidFill>
                <a:effectLst/>
                <a:latin typeface="Arial" panose="020B0604020202020204" pitchFamily="34" charset="0"/>
                <a:ea typeface="Calibri" panose="020F0502020204030204" pitchFamily="34" charset="0"/>
              </a:rPr>
              <a:t>844-665-5564</a:t>
            </a:r>
            <a:r>
              <a:rPr lang="en-US" sz="800" dirty="0">
                <a:solidFill>
                  <a:schemeClr val="tx2"/>
                </a:solidFill>
                <a:latin typeface="Arial" panose="020B0604020202020204" pitchFamily="34" charset="0"/>
              </a:rPr>
              <a:t>, TTY: 711, 8 a.m.–8 p.m. local time, Monday – Friday for additional information.</a:t>
            </a:r>
          </a:p>
          <a:p>
            <a:pPr marL="0" indent="0">
              <a:lnSpc>
                <a:spcPct val="100000"/>
              </a:lnSpc>
              <a:spcBef>
                <a:spcPts val="500"/>
              </a:spcBef>
              <a:spcAft>
                <a:spcPts val="0"/>
              </a:spcAft>
              <a:buNone/>
            </a:pPr>
            <a:endParaRPr lang="en-US" sz="800" dirty="0">
              <a:solidFill>
                <a:schemeClr val="tx2"/>
              </a:solidFill>
              <a:effectLst/>
              <a:latin typeface="Arial" panose="020B0604020202020204" pitchFamily="34" charset="0"/>
            </a:endParaRPr>
          </a:p>
        </p:txBody>
      </p:sp>
    </p:spTree>
    <p:extLst>
      <p:ext uri="{BB962C8B-B14F-4D97-AF65-F5344CB8AC3E}">
        <p14:creationId xmlns:p14="http://schemas.microsoft.com/office/powerpoint/2010/main" val="267256685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94A77-D179-79E6-B4BB-A8E4C71D6A7F}"/>
              </a:ext>
            </a:extLst>
          </p:cNvPr>
          <p:cNvSpPr>
            <a:spLocks noGrp="1"/>
          </p:cNvSpPr>
          <p:nvPr>
            <p:ph type="title"/>
          </p:nvPr>
        </p:nvSpPr>
        <p:spPr/>
        <p:txBody>
          <a:bodyPr/>
          <a:lstStyle/>
          <a:p>
            <a:r>
              <a:rPr lang="en-US" dirty="0"/>
              <a:t>When are you eligible for Medicare?</a:t>
            </a:r>
          </a:p>
        </p:txBody>
      </p:sp>
      <p:sp>
        <p:nvSpPr>
          <p:cNvPr id="3" name="Slide Number Placeholder 2">
            <a:extLst>
              <a:ext uri="{FF2B5EF4-FFF2-40B4-BE49-F238E27FC236}">
                <a16:creationId xmlns:a16="http://schemas.microsoft.com/office/drawing/2014/main" id="{C990547E-0D6E-0025-3346-8C967C918357}"/>
              </a:ext>
            </a:extLst>
          </p:cNvPr>
          <p:cNvSpPr>
            <a:spLocks noGrp="1"/>
          </p:cNvSpPr>
          <p:nvPr>
            <p:ph type="sldNum" sz="quarter" idx="12"/>
          </p:nvPr>
        </p:nvSpPr>
        <p:spPr/>
        <p:txBody>
          <a:bodyPr/>
          <a:lstStyle/>
          <a:p>
            <a:fld id="{90F9BDA0-AF0E-4BA8-B742-3B9C92A3E6FE}" type="slidenum">
              <a:rPr lang="en-US" smtClean="0"/>
              <a:t>4</a:t>
            </a:fld>
            <a:endParaRPr lang="en-US" dirty="0"/>
          </a:p>
        </p:txBody>
      </p:sp>
      <p:pic>
        <p:nvPicPr>
          <p:cNvPr id="6" name="Picture 5">
            <a:extLst>
              <a:ext uri="{FF2B5EF4-FFF2-40B4-BE49-F238E27FC236}">
                <a16:creationId xmlns:a16="http://schemas.microsoft.com/office/drawing/2014/main" id="{1456C95B-C403-5051-4091-D39A84C9C77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79535" y="2049975"/>
            <a:ext cx="812800" cy="812800"/>
          </a:xfrm>
          <a:prstGeom prst="rect">
            <a:avLst/>
          </a:prstGeom>
        </p:spPr>
      </p:pic>
      <p:pic>
        <p:nvPicPr>
          <p:cNvPr id="7" name="Picture 6">
            <a:extLst>
              <a:ext uri="{FF2B5EF4-FFF2-40B4-BE49-F238E27FC236}">
                <a16:creationId xmlns:a16="http://schemas.microsoft.com/office/drawing/2014/main" id="{71D9E056-E83F-E047-4341-FED42C94F25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624577" y="2049975"/>
            <a:ext cx="813816" cy="813816"/>
          </a:xfrm>
          <a:prstGeom prst="rect">
            <a:avLst/>
          </a:prstGeom>
        </p:spPr>
      </p:pic>
      <p:pic>
        <p:nvPicPr>
          <p:cNvPr id="8" name="Picture 7">
            <a:extLst>
              <a:ext uri="{FF2B5EF4-FFF2-40B4-BE49-F238E27FC236}">
                <a16:creationId xmlns:a16="http://schemas.microsoft.com/office/drawing/2014/main" id="{A4751D71-6FDE-67ED-BEC2-851417FCB78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605857" y="2049975"/>
            <a:ext cx="812800" cy="812800"/>
          </a:xfrm>
          <a:prstGeom prst="rect">
            <a:avLst/>
          </a:prstGeom>
        </p:spPr>
      </p:pic>
      <p:sp>
        <p:nvSpPr>
          <p:cNvPr id="12" name="Content Placeholder 2">
            <a:extLst>
              <a:ext uri="{FF2B5EF4-FFF2-40B4-BE49-F238E27FC236}">
                <a16:creationId xmlns:a16="http://schemas.microsoft.com/office/drawing/2014/main" id="{05363DFE-6701-2460-A73C-0D6DEDFD7359}"/>
              </a:ext>
            </a:extLst>
          </p:cNvPr>
          <p:cNvSpPr txBox="1">
            <a:spLocks/>
          </p:cNvSpPr>
          <p:nvPr/>
        </p:nvSpPr>
        <p:spPr>
          <a:xfrm>
            <a:off x="374904" y="2948266"/>
            <a:ext cx="2121681" cy="653066"/>
          </a:xfrm>
          <a:prstGeom prst="rect">
            <a:avLst/>
          </a:prstGeom>
        </p:spPr>
        <p:txBody>
          <a:bodyPr/>
          <a:lstStyle>
            <a:lvl1pPr marL="117466" indent="-117466" algn="l" defTabSz="685750" rtl="0" eaLnBrk="1" latinLnBrk="0" hangingPunct="1">
              <a:lnSpc>
                <a:spcPct val="90000"/>
              </a:lnSpc>
              <a:spcBef>
                <a:spcPts val="300"/>
              </a:spcBef>
              <a:spcAft>
                <a:spcPts val="6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nSpc>
                <a:spcPct val="100000"/>
              </a:lnSpc>
              <a:buNone/>
            </a:pPr>
            <a:r>
              <a:rPr lang="en-US" sz="1400" i="0" baseline="0" dirty="0">
                <a:solidFill>
                  <a:schemeClr val="accent1"/>
                </a:solidFill>
                <a:latin typeface="Arial" panose="020B0604020202020204" pitchFamily="34" charset="0"/>
                <a:cs typeface="Arial" panose="020B0604020202020204" pitchFamily="34" charset="0"/>
              </a:rPr>
              <a:t>You’re 65 years old </a:t>
            </a:r>
          </a:p>
        </p:txBody>
      </p:sp>
      <p:sp>
        <p:nvSpPr>
          <p:cNvPr id="13" name="Content Placeholder 2">
            <a:extLst>
              <a:ext uri="{FF2B5EF4-FFF2-40B4-BE49-F238E27FC236}">
                <a16:creationId xmlns:a16="http://schemas.microsoft.com/office/drawing/2014/main" id="{863FD1BE-6D13-B054-900D-C4E4BBE647CD}"/>
              </a:ext>
            </a:extLst>
          </p:cNvPr>
          <p:cNvSpPr txBox="1">
            <a:spLocks/>
          </p:cNvSpPr>
          <p:nvPr/>
        </p:nvSpPr>
        <p:spPr>
          <a:xfrm>
            <a:off x="2554822" y="2948266"/>
            <a:ext cx="2121681" cy="653066"/>
          </a:xfrm>
          <a:prstGeom prst="rect">
            <a:avLst/>
          </a:prstGeom>
        </p:spPr>
        <p:txBody>
          <a:bodyPr/>
          <a:lstStyle>
            <a:lvl1pPr marL="117466" indent="-117466" algn="l" defTabSz="685750" rtl="0" eaLnBrk="1" latinLnBrk="0" hangingPunct="1">
              <a:lnSpc>
                <a:spcPct val="90000"/>
              </a:lnSpc>
              <a:spcBef>
                <a:spcPts val="300"/>
              </a:spcBef>
              <a:spcAft>
                <a:spcPts val="6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nSpc>
                <a:spcPct val="100000"/>
              </a:lnSpc>
              <a:buNone/>
            </a:pPr>
            <a:r>
              <a:rPr lang="en-US" sz="1400" i="0" baseline="0" dirty="0">
                <a:solidFill>
                  <a:schemeClr val="accent1"/>
                </a:solidFill>
                <a:latin typeface="Arial" panose="020B0604020202020204" pitchFamily="34" charset="0"/>
                <a:cs typeface="Arial" panose="020B0604020202020204" pitchFamily="34" charset="0"/>
              </a:rPr>
              <a:t>You qualify on the basis of disability or other special situation</a:t>
            </a:r>
          </a:p>
        </p:txBody>
      </p:sp>
      <p:sp>
        <p:nvSpPr>
          <p:cNvPr id="14" name="Content Placeholder 2">
            <a:extLst>
              <a:ext uri="{FF2B5EF4-FFF2-40B4-BE49-F238E27FC236}">
                <a16:creationId xmlns:a16="http://schemas.microsoft.com/office/drawing/2014/main" id="{9BBD0D3E-E457-6CDB-B79D-446F2C517B63}"/>
              </a:ext>
            </a:extLst>
          </p:cNvPr>
          <p:cNvSpPr txBox="1">
            <a:spLocks/>
          </p:cNvSpPr>
          <p:nvPr/>
        </p:nvSpPr>
        <p:spPr>
          <a:xfrm>
            <a:off x="5523663" y="2948266"/>
            <a:ext cx="3201543" cy="653066"/>
          </a:xfrm>
          <a:prstGeom prst="rect">
            <a:avLst/>
          </a:prstGeom>
        </p:spPr>
        <p:txBody>
          <a:bodyPr/>
          <a:lstStyle>
            <a:lvl1pPr marL="117466" indent="-117466" algn="l" defTabSz="685750" rtl="0" eaLnBrk="1" latinLnBrk="0" hangingPunct="1">
              <a:lnSpc>
                <a:spcPct val="90000"/>
              </a:lnSpc>
              <a:spcBef>
                <a:spcPts val="300"/>
              </a:spcBef>
              <a:spcAft>
                <a:spcPts val="6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lnSpc>
                <a:spcPct val="100000"/>
              </a:lnSpc>
              <a:buNone/>
            </a:pPr>
            <a:r>
              <a:rPr lang="en-US" sz="1400" i="0" baseline="0" dirty="0">
                <a:solidFill>
                  <a:schemeClr val="accent1"/>
                </a:solidFill>
                <a:latin typeface="Arial" panose="020B0604020202020204" pitchFamily="34" charset="0"/>
                <a:cs typeface="Arial" panose="020B0604020202020204" pitchFamily="34" charset="0"/>
              </a:rPr>
              <a:t>You’re a U.S. citizen or a legal resident who has lived in the United States for at least 5 consecutive years</a:t>
            </a:r>
          </a:p>
        </p:txBody>
      </p:sp>
      <p:sp>
        <p:nvSpPr>
          <p:cNvPr id="15" name="Content Placeholder 2">
            <a:extLst>
              <a:ext uri="{FF2B5EF4-FFF2-40B4-BE49-F238E27FC236}">
                <a16:creationId xmlns:a16="http://schemas.microsoft.com/office/drawing/2014/main" id="{5CB27DEA-B97F-C7D9-B7D1-405B758C332C}"/>
              </a:ext>
            </a:extLst>
          </p:cNvPr>
          <p:cNvSpPr txBox="1">
            <a:spLocks/>
          </p:cNvSpPr>
          <p:nvPr/>
        </p:nvSpPr>
        <p:spPr>
          <a:xfrm>
            <a:off x="374905" y="4268755"/>
            <a:ext cx="7947162" cy="878598"/>
          </a:xfrm>
          <a:prstGeom prst="rect">
            <a:avLst/>
          </a:prstGeom>
        </p:spPr>
        <p:txBody>
          <a:bodyPr/>
          <a:lstStyle>
            <a:lvl1pPr marL="117466" indent="-117466" algn="l" defTabSz="685750" rtl="0" eaLnBrk="1" latinLnBrk="0" hangingPunct="1">
              <a:lnSpc>
                <a:spcPct val="90000"/>
              </a:lnSpc>
              <a:spcBef>
                <a:spcPts val="300"/>
              </a:spcBef>
              <a:spcAft>
                <a:spcPts val="6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1pPr>
            <a:lvl2pPr marL="219060" indent="-101592" algn="l" defTabSz="685750" rtl="0" eaLnBrk="1" latinLnBrk="0" hangingPunct="1">
              <a:lnSpc>
                <a:spcPct val="90000"/>
              </a:lnSpc>
              <a:spcBef>
                <a:spcPts val="0"/>
              </a:spcBef>
              <a:spcAft>
                <a:spcPts val="600"/>
              </a:spcAft>
              <a:buClr>
                <a:schemeClr val="accent1"/>
              </a:buClr>
              <a:buFont typeface="System Font Regular"/>
              <a:buChar char="-"/>
              <a:tabLst/>
              <a:defRPr sz="1400" b="0" i="0" kern="1200">
                <a:solidFill>
                  <a:schemeClr val="accent1"/>
                </a:solidFill>
                <a:latin typeface="+mn-lt"/>
                <a:ea typeface="+mn-ea"/>
                <a:cs typeface="Arial" panose="020B0604020202020204" pitchFamily="34" charset="0"/>
              </a:defRPr>
            </a:lvl2pPr>
            <a:lvl3pPr marL="328589"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200" b="0" i="0" kern="1200">
                <a:solidFill>
                  <a:schemeClr val="accent1"/>
                </a:solidFill>
                <a:latin typeface="+mn-lt"/>
                <a:ea typeface="+mn-ea"/>
                <a:cs typeface="Arial" panose="020B0604020202020204" pitchFamily="34" charset="0"/>
              </a:defRPr>
            </a:lvl3pPr>
            <a:lvl4pPr marL="401609" indent="-73021" algn="l" defTabSz="685750" rtl="0" eaLnBrk="1" latinLnBrk="0" hangingPunct="1">
              <a:lnSpc>
                <a:spcPct val="90000"/>
              </a:lnSpc>
              <a:spcBef>
                <a:spcPts val="0"/>
              </a:spcBef>
              <a:spcAft>
                <a:spcPts val="600"/>
              </a:spcAft>
              <a:buClr>
                <a:schemeClr val="accent1"/>
              </a:buClr>
              <a:buFont typeface="System Font Regular"/>
              <a:buChar char="-"/>
              <a:tabLst/>
              <a:defRPr sz="1100" b="0" i="0" kern="1200">
                <a:solidFill>
                  <a:schemeClr val="accent1"/>
                </a:solidFill>
                <a:latin typeface="+mn-lt"/>
                <a:ea typeface="+mn-ea"/>
                <a:cs typeface="Arial" panose="020B0604020202020204" pitchFamily="34" charset="0"/>
              </a:defRPr>
            </a:lvl4pPr>
            <a:lvl5pPr marL="520662" indent="-101592" algn="l" defTabSz="685750" rtl="0" eaLnBrk="1" latinLnBrk="0" hangingPunct="1">
              <a:lnSpc>
                <a:spcPct val="90000"/>
              </a:lnSpc>
              <a:spcBef>
                <a:spcPts val="0"/>
              </a:spcBef>
              <a:spcAft>
                <a:spcPts val="600"/>
              </a:spcAft>
              <a:buClr>
                <a:schemeClr val="accent1"/>
              </a:buClr>
              <a:buFont typeface="Arial" panose="020B0604020202020204" pitchFamily="34" charset="0"/>
              <a:buChar char="•"/>
              <a:tabLst/>
              <a:defRPr sz="1051" b="0" i="0" kern="1200">
                <a:solidFill>
                  <a:schemeClr val="accent1"/>
                </a:solidFill>
                <a:latin typeface="+mn-lt"/>
                <a:ea typeface="+mn-ea"/>
                <a:cs typeface="Arial" panose="020B0604020202020204" pitchFamily="34" charset="0"/>
              </a:defRPr>
            </a:lvl5pPr>
            <a:lvl6pPr marL="1885809"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683"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558"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432" indent="-171438" algn="l" defTabSz="685750"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indent="0">
              <a:buNone/>
            </a:pPr>
            <a:r>
              <a:rPr lang="en-US" sz="1600" b="1" dirty="0">
                <a:solidFill>
                  <a:schemeClr val="tx1"/>
                </a:solidFill>
                <a:latin typeface="+mj-lt"/>
              </a:rPr>
              <a:t>If you (or your spouse) have contributed payroll taxes to Medicare throughout your working life, you are eligible for Medicare when you reach age 65 — regardless of your income or health status</a:t>
            </a:r>
          </a:p>
        </p:txBody>
      </p:sp>
      <p:sp>
        <p:nvSpPr>
          <p:cNvPr id="16" name="TextBox 15">
            <a:extLst>
              <a:ext uri="{FF2B5EF4-FFF2-40B4-BE49-F238E27FC236}">
                <a16:creationId xmlns:a16="http://schemas.microsoft.com/office/drawing/2014/main" id="{3904FA6B-2833-F0F0-6270-FDECD3A8506F}"/>
              </a:ext>
            </a:extLst>
          </p:cNvPr>
          <p:cNvSpPr txBox="1"/>
          <p:nvPr/>
        </p:nvSpPr>
        <p:spPr>
          <a:xfrm>
            <a:off x="1515883" y="2244478"/>
            <a:ext cx="821800" cy="400110"/>
          </a:xfrm>
          <a:prstGeom prst="rect">
            <a:avLst/>
          </a:prstGeom>
          <a:noFill/>
        </p:spPr>
        <p:txBody>
          <a:bodyPr wrap="square" rtlCol="0">
            <a:spAutoFit/>
          </a:bodyPr>
          <a:lstStyle/>
          <a:p>
            <a:pPr algn="ctr"/>
            <a:r>
              <a:rPr lang="en-US" sz="2000" b="1" dirty="0">
                <a:solidFill>
                  <a:schemeClr val="accent1"/>
                </a:solidFill>
                <a:latin typeface="+mj-lt"/>
                <a:cs typeface="Arial" panose="020B0604020202020204" pitchFamily="34" charset="0"/>
              </a:rPr>
              <a:t>OR</a:t>
            </a:r>
            <a:endParaRPr lang="en-US" sz="2000" dirty="0">
              <a:latin typeface="+mj-lt"/>
            </a:endParaRPr>
          </a:p>
        </p:txBody>
      </p:sp>
      <p:sp>
        <p:nvSpPr>
          <p:cNvPr id="17" name="TextBox 16">
            <a:extLst>
              <a:ext uri="{FF2B5EF4-FFF2-40B4-BE49-F238E27FC236}">
                <a16:creationId xmlns:a16="http://schemas.microsoft.com/office/drawing/2014/main" id="{3EE0715A-C8B7-09C6-2EB3-24890662551A}"/>
              </a:ext>
            </a:extLst>
          </p:cNvPr>
          <p:cNvSpPr txBox="1"/>
          <p:nvPr/>
        </p:nvSpPr>
        <p:spPr>
          <a:xfrm>
            <a:off x="4415853" y="2244478"/>
            <a:ext cx="882720" cy="400110"/>
          </a:xfrm>
          <a:prstGeom prst="rect">
            <a:avLst/>
          </a:prstGeom>
          <a:noFill/>
        </p:spPr>
        <p:txBody>
          <a:bodyPr wrap="square" rtlCol="0">
            <a:spAutoFit/>
          </a:bodyPr>
          <a:lstStyle/>
          <a:p>
            <a:pPr algn="ctr"/>
            <a:r>
              <a:rPr lang="en-US" sz="2000" b="1" dirty="0">
                <a:solidFill>
                  <a:schemeClr val="accent1"/>
                </a:solidFill>
                <a:latin typeface="+mj-lt"/>
                <a:cs typeface="Arial" panose="020B0604020202020204" pitchFamily="34" charset="0"/>
              </a:rPr>
              <a:t>AND</a:t>
            </a:r>
            <a:endParaRPr lang="en-US" sz="2000" dirty="0">
              <a:latin typeface="+mj-lt"/>
            </a:endParaRPr>
          </a:p>
        </p:txBody>
      </p:sp>
    </p:spTree>
    <p:extLst>
      <p:ext uri="{BB962C8B-B14F-4D97-AF65-F5344CB8AC3E}">
        <p14:creationId xmlns:p14="http://schemas.microsoft.com/office/powerpoint/2010/main" val="133472353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9">
            <a:extLst>
              <a:ext uri="{FF2B5EF4-FFF2-40B4-BE49-F238E27FC236}">
                <a16:creationId xmlns:a16="http://schemas.microsoft.com/office/drawing/2014/main" id="{9B8ACCDD-6CED-3582-5815-F8A87967396A}"/>
              </a:ext>
            </a:extLst>
          </p:cNvPr>
          <p:cNvGraphicFramePr>
            <a:graphicFrameLocks noGrp="1"/>
          </p:cNvGraphicFramePr>
          <p:nvPr>
            <p:extLst>
              <p:ext uri="{D42A27DB-BD31-4B8C-83A1-F6EECF244321}">
                <p14:modId xmlns:p14="http://schemas.microsoft.com/office/powerpoint/2010/main" val="1415772211"/>
              </p:ext>
            </p:extLst>
          </p:nvPr>
        </p:nvGraphicFramePr>
        <p:xfrm>
          <a:off x="2254392" y="1549016"/>
          <a:ext cx="6305583" cy="2225040"/>
        </p:xfrm>
        <a:graphic>
          <a:graphicData uri="http://schemas.openxmlformats.org/drawingml/2006/table">
            <a:tbl>
              <a:tblPr firstRow="1" bandRow="1">
                <a:tableStyleId>{5C22544A-7EE6-4342-B048-85BDC9FD1C3A}</a:tableStyleId>
              </a:tblPr>
              <a:tblGrid>
                <a:gridCol w="846615">
                  <a:extLst>
                    <a:ext uri="{9D8B030D-6E8A-4147-A177-3AD203B41FA5}">
                      <a16:colId xmlns:a16="http://schemas.microsoft.com/office/drawing/2014/main" val="2547964617"/>
                    </a:ext>
                  </a:extLst>
                </a:gridCol>
                <a:gridCol w="5458968">
                  <a:extLst>
                    <a:ext uri="{9D8B030D-6E8A-4147-A177-3AD203B41FA5}">
                      <a16:colId xmlns:a16="http://schemas.microsoft.com/office/drawing/2014/main" val="1524228866"/>
                    </a:ext>
                  </a:extLst>
                </a:gridCol>
              </a:tblGrid>
              <a:tr h="524913">
                <a:tc gridSpan="2">
                  <a:txBody>
                    <a:bodyPr/>
                    <a:lstStyle/>
                    <a:p>
                      <a:pPr marL="0" marR="0" indent="0" algn="l" defTabSz="685750" rtl="0" eaLnBrk="1" fontAlgn="auto" latinLnBrk="0" hangingPunct="1">
                        <a:lnSpc>
                          <a:spcPct val="100000"/>
                        </a:lnSpc>
                        <a:spcBef>
                          <a:spcPts val="0"/>
                        </a:spcBef>
                        <a:spcAft>
                          <a:spcPts val="0"/>
                        </a:spcAft>
                        <a:buClrTx/>
                        <a:buSzTx/>
                        <a:buFontTx/>
                        <a:buNone/>
                        <a:tabLst/>
                        <a:defRPr/>
                      </a:pPr>
                      <a:r>
                        <a:rPr lang="en-US" sz="1400" b="1" dirty="0">
                          <a:solidFill>
                            <a:schemeClr val="tx1"/>
                          </a:solidFill>
                        </a:rPr>
                        <a:t>Original Medicare</a:t>
                      </a:r>
                      <a:endParaRPr lang="en-US" sz="1200" b="0" dirty="0">
                        <a:solidFill>
                          <a:schemeClr val="tx1"/>
                        </a:solidFill>
                      </a:endParaRPr>
                    </a:p>
                    <a:p>
                      <a:pPr marL="0" marR="0" indent="0" algn="l" defTabSz="685750" rtl="0" eaLnBrk="1" fontAlgn="auto" latinLnBrk="0" hangingPunct="1">
                        <a:lnSpc>
                          <a:spcPct val="100000"/>
                        </a:lnSpc>
                        <a:spcBef>
                          <a:spcPts val="0"/>
                        </a:spcBef>
                        <a:spcAft>
                          <a:spcPts val="0"/>
                        </a:spcAft>
                        <a:buClrTx/>
                        <a:buSzTx/>
                        <a:buFontTx/>
                        <a:buNone/>
                        <a:tabLst/>
                        <a:defRPr/>
                      </a:pPr>
                      <a:r>
                        <a:rPr lang="en-US" sz="1200" b="0" dirty="0">
                          <a:solidFill>
                            <a:schemeClr val="tx1"/>
                          </a:solidFill>
                        </a:rPr>
                        <a:t>Offered by the federal government</a:t>
                      </a:r>
                    </a:p>
                  </a:txBody>
                  <a:tcPr marL="182880" marR="182880" marT="91440" marB="9144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bg2"/>
                    </a:solidFill>
                  </a:tcPr>
                </a:tc>
                <a:tc hMerge="1">
                  <a:txBody>
                    <a:bodyPr/>
                    <a:lstStyle/>
                    <a:p>
                      <a:r>
                        <a:rPr lang="en-US" sz="1500"/>
                        <a:t>Original Medicare</a:t>
                      </a:r>
                      <a:br>
                        <a:rPr lang="en-US" sz="1200"/>
                      </a:br>
                      <a:r>
                        <a:rPr lang="en-US" sz="1200" b="0"/>
                        <a:t>Provided by the federal government</a:t>
                      </a:r>
                    </a:p>
                  </a:txBody>
                  <a:tcPr marL="182880" marR="182880" marT="91440" marB="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552856786"/>
                  </a:ext>
                </a:extLst>
              </a:tr>
              <a:tr h="822960">
                <a:tc>
                  <a:txBody>
                    <a:bodyPr/>
                    <a:lstStyle/>
                    <a:p>
                      <a:pPr marL="0" indent="0">
                        <a:lnSpc>
                          <a:spcPct val="100000"/>
                        </a:lnSpc>
                        <a:buNone/>
                      </a:pPr>
                      <a:endParaRPr lang="en-US" dirty="0"/>
                    </a:p>
                  </a:txBody>
                  <a:tcPr anchor="ct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indent="0">
                        <a:lnSpc>
                          <a:spcPct val="100000"/>
                        </a:lnSpc>
                        <a:buNone/>
                      </a:pPr>
                      <a:r>
                        <a:rPr lang="en-US" sz="1400" b="1" dirty="0">
                          <a:latin typeface="Arial" panose="020B0604020202020204" pitchFamily="34" charset="0"/>
                        </a:rPr>
                        <a:t>Part A</a:t>
                      </a:r>
                    </a:p>
                    <a:p>
                      <a:pPr marL="0" indent="0">
                        <a:lnSpc>
                          <a:spcPct val="100000"/>
                        </a:lnSpc>
                        <a:buNone/>
                      </a:pPr>
                      <a:r>
                        <a:rPr lang="en-US" sz="1200" dirty="0">
                          <a:latin typeface="Arial" panose="020B0604020202020204" pitchFamily="34" charset="0"/>
                        </a:rPr>
                        <a:t>Helps pay for hospital stays and inpatient care</a:t>
                      </a:r>
                    </a:p>
                  </a:txBody>
                  <a:tcPr anchor="ct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82466769"/>
                  </a:ext>
                </a:extLst>
              </a:tr>
              <a:tr h="822960">
                <a:tc>
                  <a:txBody>
                    <a:bodyPr/>
                    <a:lstStyle/>
                    <a:p>
                      <a:pPr marL="0" indent="0">
                        <a:lnSpc>
                          <a:spcPct val="100000"/>
                        </a:lnSpc>
                        <a:buNone/>
                      </a:pPr>
                      <a:endParaRPr lang="en-US" dirty="0"/>
                    </a:p>
                  </a:txBody>
                  <a:tcPr anchor="ct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mpd="sng">
                      <a:noFill/>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nSpc>
                          <a:spcPct val="100000"/>
                        </a:lnSpc>
                        <a:buNone/>
                      </a:pPr>
                      <a:r>
                        <a:rPr lang="en-US" sz="1400" b="1" dirty="0">
                          <a:latin typeface="Arial" panose="020B0604020202020204" pitchFamily="34" charset="0"/>
                        </a:rPr>
                        <a:t>Part B</a:t>
                      </a:r>
                    </a:p>
                    <a:p>
                      <a:pPr marL="0" indent="0">
                        <a:lnSpc>
                          <a:spcPct val="100000"/>
                        </a:lnSpc>
                        <a:buNone/>
                      </a:pPr>
                      <a:r>
                        <a:rPr lang="en-US" sz="1200" dirty="0">
                          <a:latin typeface="Arial" panose="020B0604020202020204" pitchFamily="34" charset="0"/>
                        </a:rPr>
                        <a:t>Helps pay for doctor visits and outpatient care </a:t>
                      </a:r>
                      <a:endParaRPr lang="en-US" sz="1200" dirty="0"/>
                    </a:p>
                  </a:txBody>
                  <a:tcPr anchor="ct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12700" cmpd="sng">
                      <a:noFill/>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8370158"/>
                  </a:ext>
                </a:extLst>
              </a:tr>
            </a:tbl>
          </a:graphicData>
        </a:graphic>
      </p:graphicFrame>
      <p:sp>
        <p:nvSpPr>
          <p:cNvPr id="2" name="Title 1">
            <a:extLst>
              <a:ext uri="{FF2B5EF4-FFF2-40B4-BE49-F238E27FC236}">
                <a16:creationId xmlns:a16="http://schemas.microsoft.com/office/drawing/2014/main" id="{8256667F-3C2F-613D-6828-DBFECA8A2396}"/>
              </a:ext>
            </a:extLst>
          </p:cNvPr>
          <p:cNvSpPr>
            <a:spLocks noGrp="1"/>
          </p:cNvSpPr>
          <p:nvPr>
            <p:ph type="title"/>
          </p:nvPr>
        </p:nvSpPr>
        <p:spPr/>
        <p:txBody>
          <a:bodyPr/>
          <a:lstStyle/>
          <a:p>
            <a:r>
              <a:rPr lang="en-US" dirty="0"/>
              <a:t>Understanding your Medicare choices</a:t>
            </a:r>
          </a:p>
        </p:txBody>
      </p:sp>
      <p:sp>
        <p:nvSpPr>
          <p:cNvPr id="3" name="Slide Number Placeholder 2">
            <a:extLst>
              <a:ext uri="{FF2B5EF4-FFF2-40B4-BE49-F238E27FC236}">
                <a16:creationId xmlns:a16="http://schemas.microsoft.com/office/drawing/2014/main" id="{3A7D9CE6-4AB1-A350-2395-BB7B9550F731}"/>
              </a:ext>
            </a:extLst>
          </p:cNvPr>
          <p:cNvSpPr>
            <a:spLocks noGrp="1"/>
          </p:cNvSpPr>
          <p:nvPr>
            <p:ph type="sldNum" sz="quarter" idx="12"/>
          </p:nvPr>
        </p:nvSpPr>
        <p:spPr/>
        <p:txBody>
          <a:bodyPr/>
          <a:lstStyle/>
          <a:p>
            <a:fld id="{90F9BDA0-AF0E-4BA8-B742-3B9C92A3E6FE}" type="slidenum">
              <a:rPr lang="en-US" smtClean="0"/>
              <a:t>5</a:t>
            </a:fld>
            <a:endParaRPr lang="en-US" dirty="0"/>
          </a:p>
        </p:txBody>
      </p:sp>
      <p:sp>
        <p:nvSpPr>
          <p:cNvPr id="7" name="TextBox 6">
            <a:extLst>
              <a:ext uri="{FF2B5EF4-FFF2-40B4-BE49-F238E27FC236}">
                <a16:creationId xmlns:a16="http://schemas.microsoft.com/office/drawing/2014/main" id="{F7D73379-066D-E5C2-30C7-A54F75499439}"/>
              </a:ext>
            </a:extLst>
          </p:cNvPr>
          <p:cNvSpPr txBox="1"/>
          <p:nvPr/>
        </p:nvSpPr>
        <p:spPr>
          <a:xfrm>
            <a:off x="374904" y="4691476"/>
            <a:ext cx="8311896" cy="584775"/>
          </a:xfrm>
          <a:prstGeom prst="rect">
            <a:avLst/>
          </a:prstGeom>
          <a:noFill/>
        </p:spPr>
        <p:txBody>
          <a:bodyPr wrap="square">
            <a:spAutoFit/>
          </a:bodyPr>
          <a:lstStyle/>
          <a:p>
            <a:r>
              <a:rPr lang="en-US" sz="1600" b="1" dirty="0">
                <a:latin typeface="+mj-lt"/>
              </a:rPr>
              <a:t>After you enroll in Original Medicare (Parts A and B), you may choose to enroll in additional Medicare coverage</a:t>
            </a:r>
          </a:p>
        </p:txBody>
      </p:sp>
      <p:sp>
        <p:nvSpPr>
          <p:cNvPr id="11" name="TextBox 10">
            <a:extLst>
              <a:ext uri="{FF2B5EF4-FFF2-40B4-BE49-F238E27FC236}">
                <a16:creationId xmlns:a16="http://schemas.microsoft.com/office/drawing/2014/main" id="{E8714BDA-AC75-3D6B-40C2-AAC699B7021A}"/>
              </a:ext>
            </a:extLst>
          </p:cNvPr>
          <p:cNvSpPr txBox="1"/>
          <p:nvPr/>
        </p:nvSpPr>
        <p:spPr>
          <a:xfrm>
            <a:off x="374904" y="1412471"/>
            <a:ext cx="1811705" cy="1569660"/>
          </a:xfrm>
          <a:prstGeom prst="rect">
            <a:avLst/>
          </a:prstGeom>
          <a:noFill/>
        </p:spPr>
        <p:txBody>
          <a:bodyPr wrap="square">
            <a:spAutoFit/>
          </a:bodyPr>
          <a:lstStyle/>
          <a:p>
            <a:pPr marL="0" indent="0">
              <a:lnSpc>
                <a:spcPct val="100000"/>
              </a:lnSpc>
              <a:buNone/>
            </a:pPr>
            <a:r>
              <a:rPr lang="en-US" sz="3200" b="1" dirty="0">
                <a:latin typeface="+mj-lt"/>
              </a:rPr>
              <a:t>Step 1</a:t>
            </a:r>
          </a:p>
          <a:p>
            <a:pPr marL="0" indent="0">
              <a:lnSpc>
                <a:spcPct val="100000"/>
              </a:lnSpc>
              <a:buNone/>
            </a:pPr>
            <a:br>
              <a:rPr lang="en-US" sz="1600" b="1" dirty="0">
                <a:latin typeface="+mj-lt"/>
              </a:rPr>
            </a:br>
            <a:r>
              <a:rPr lang="en-US" sz="1600" b="1" dirty="0">
                <a:latin typeface="+mj-lt"/>
              </a:rPr>
              <a:t>Enroll in Original Medicare</a:t>
            </a:r>
          </a:p>
        </p:txBody>
      </p:sp>
      <p:pic>
        <p:nvPicPr>
          <p:cNvPr id="13" name="Picture 12">
            <a:extLst>
              <a:ext uri="{FF2B5EF4-FFF2-40B4-BE49-F238E27FC236}">
                <a16:creationId xmlns:a16="http://schemas.microsoft.com/office/drawing/2014/main" id="{1A106AC4-9590-216E-21D4-6654107A512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456365" y="2284249"/>
            <a:ext cx="548640" cy="548640"/>
          </a:xfrm>
          <a:prstGeom prst="rect">
            <a:avLst/>
          </a:prstGeom>
        </p:spPr>
      </p:pic>
      <p:pic>
        <p:nvPicPr>
          <p:cNvPr id="14" name="Picture 13">
            <a:extLst>
              <a:ext uri="{FF2B5EF4-FFF2-40B4-BE49-F238E27FC236}">
                <a16:creationId xmlns:a16="http://schemas.microsoft.com/office/drawing/2014/main" id="{141A4D45-4277-E362-AF12-CAE8737B20A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456365" y="3096746"/>
            <a:ext cx="548640" cy="548640"/>
          </a:xfrm>
          <a:prstGeom prst="rect">
            <a:avLst/>
          </a:prstGeom>
        </p:spPr>
      </p:pic>
    </p:spTree>
    <p:extLst>
      <p:ext uri="{BB962C8B-B14F-4D97-AF65-F5344CB8AC3E}">
        <p14:creationId xmlns:p14="http://schemas.microsoft.com/office/powerpoint/2010/main" val="139690469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9">
            <a:extLst>
              <a:ext uri="{FF2B5EF4-FFF2-40B4-BE49-F238E27FC236}">
                <a16:creationId xmlns:a16="http://schemas.microsoft.com/office/drawing/2014/main" id="{77A04A3A-5B0F-8BF8-7268-A95FB278BAA0}"/>
              </a:ext>
            </a:extLst>
          </p:cNvPr>
          <p:cNvGraphicFramePr>
            <a:graphicFrameLocks noGrp="1"/>
          </p:cNvGraphicFramePr>
          <p:nvPr>
            <p:extLst>
              <p:ext uri="{D42A27DB-BD31-4B8C-83A1-F6EECF244321}">
                <p14:modId xmlns:p14="http://schemas.microsoft.com/office/powerpoint/2010/main" val="2895807402"/>
              </p:ext>
            </p:extLst>
          </p:nvPr>
        </p:nvGraphicFramePr>
        <p:xfrm>
          <a:off x="2254392" y="1876398"/>
          <a:ext cx="6305583" cy="3048000"/>
        </p:xfrm>
        <a:graphic>
          <a:graphicData uri="http://schemas.openxmlformats.org/drawingml/2006/table">
            <a:tbl>
              <a:tblPr firstRow="1" bandRow="1">
                <a:tableStyleId>{5C22544A-7EE6-4342-B048-85BDC9FD1C3A}</a:tableStyleId>
              </a:tblPr>
              <a:tblGrid>
                <a:gridCol w="846615">
                  <a:extLst>
                    <a:ext uri="{9D8B030D-6E8A-4147-A177-3AD203B41FA5}">
                      <a16:colId xmlns:a16="http://schemas.microsoft.com/office/drawing/2014/main" val="2547964617"/>
                    </a:ext>
                  </a:extLst>
                </a:gridCol>
                <a:gridCol w="5458968">
                  <a:extLst>
                    <a:ext uri="{9D8B030D-6E8A-4147-A177-3AD203B41FA5}">
                      <a16:colId xmlns:a16="http://schemas.microsoft.com/office/drawing/2014/main" val="1524228866"/>
                    </a:ext>
                  </a:extLst>
                </a:gridCol>
              </a:tblGrid>
              <a:tr h="524913">
                <a:tc gridSpan="2">
                  <a:txBody>
                    <a:bodyPr/>
                    <a:lstStyle/>
                    <a:p>
                      <a:r>
                        <a:rPr lang="en-US" sz="1400" b="1" dirty="0">
                          <a:solidFill>
                            <a:schemeClr val="tx1"/>
                          </a:solidFill>
                        </a:rPr>
                        <a:t>Medicare Advantage plan</a:t>
                      </a:r>
                      <a:br>
                        <a:rPr lang="en-US" sz="1200" b="0" dirty="0">
                          <a:solidFill>
                            <a:schemeClr val="tx1"/>
                          </a:solidFill>
                        </a:rPr>
                      </a:br>
                      <a:r>
                        <a:rPr lang="en-US" sz="1200" b="0" dirty="0">
                          <a:solidFill>
                            <a:schemeClr val="tx1"/>
                          </a:solidFill>
                        </a:rPr>
                        <a:t>Offered by private companies</a:t>
                      </a:r>
                    </a:p>
                  </a:txBody>
                  <a:tcPr marL="182880" marR="182880" marT="91440" marB="9144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bg2"/>
                    </a:solidFill>
                  </a:tcPr>
                </a:tc>
                <a:tc hMerge="1">
                  <a:txBody>
                    <a:bodyPr/>
                    <a:lstStyle/>
                    <a:p>
                      <a:r>
                        <a:rPr lang="en-US" sz="1500"/>
                        <a:t>Original Medicare</a:t>
                      </a:r>
                      <a:br>
                        <a:rPr lang="en-US" sz="1200"/>
                      </a:br>
                      <a:r>
                        <a:rPr lang="en-US" sz="1200" b="0"/>
                        <a:t>Provided by the federal government</a:t>
                      </a:r>
                    </a:p>
                  </a:txBody>
                  <a:tcPr marL="182880" marR="182880" marT="91440" marB="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552856786"/>
                  </a:ext>
                </a:extLst>
              </a:tr>
              <a:tr h="822960">
                <a:tc>
                  <a:txBody>
                    <a:bodyPr/>
                    <a:lstStyle/>
                    <a:p>
                      <a:pPr marL="0" indent="0">
                        <a:lnSpc>
                          <a:spcPct val="100000"/>
                        </a:lnSpc>
                        <a:buNone/>
                      </a:pPr>
                      <a:endParaRPr lang="en-US" dirty="0"/>
                    </a:p>
                  </a:txBody>
                  <a:tcPr anchor="ct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750" rtl="0" eaLnBrk="1" fontAlgn="auto" latinLnBrk="0" hangingPunct="1">
                        <a:lnSpc>
                          <a:spcPct val="100000"/>
                        </a:lnSpc>
                        <a:spcBef>
                          <a:spcPts val="0"/>
                        </a:spcBef>
                        <a:spcAft>
                          <a:spcPts val="0"/>
                        </a:spcAft>
                        <a:buClrTx/>
                        <a:buSzTx/>
                        <a:buFontTx/>
                        <a:buNone/>
                        <a:tabLst/>
                        <a:defRPr/>
                      </a:pPr>
                      <a:r>
                        <a:rPr lang="en-US" sz="1400" b="1" dirty="0">
                          <a:latin typeface="Arial" panose="020B0604020202020204" pitchFamily="34" charset="0"/>
                        </a:rPr>
                        <a:t>Part C</a:t>
                      </a:r>
                    </a:p>
                    <a:p>
                      <a:pPr marL="0" indent="0">
                        <a:lnSpc>
                          <a:spcPct val="100000"/>
                        </a:lnSpc>
                        <a:buNone/>
                      </a:pPr>
                      <a:r>
                        <a:rPr lang="en-US" sz="1200" dirty="0">
                          <a:latin typeface="Arial" panose="020B0604020202020204" pitchFamily="34" charset="0"/>
                        </a:rPr>
                        <a:t>Combines Part A (hospital insurance) and Part B (medical insurance) in 1 plan</a:t>
                      </a:r>
                      <a:endParaRPr lang="en-US" sz="1200" dirty="0"/>
                    </a:p>
                  </a:txBody>
                  <a:tcPr anchor="ct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82466769"/>
                  </a:ext>
                </a:extLst>
              </a:tr>
              <a:tr h="822960">
                <a:tc>
                  <a:txBody>
                    <a:bodyPr/>
                    <a:lstStyle/>
                    <a:p>
                      <a:pPr marL="0" indent="0">
                        <a:lnSpc>
                          <a:spcPct val="100000"/>
                        </a:lnSpc>
                        <a:buNone/>
                      </a:pPr>
                      <a:endParaRPr lang="en-US" dirty="0"/>
                    </a:p>
                  </a:txBody>
                  <a:tcPr anchor="ct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nSpc>
                          <a:spcPct val="100000"/>
                        </a:lnSpc>
                        <a:buNone/>
                      </a:pPr>
                      <a:r>
                        <a:rPr lang="en-US" sz="1400" b="1" dirty="0">
                          <a:latin typeface="Arial" panose="020B0604020202020204" pitchFamily="34" charset="0"/>
                        </a:rPr>
                        <a:t>Part D</a:t>
                      </a:r>
                    </a:p>
                    <a:p>
                      <a:pPr marL="0" indent="0">
                        <a:lnSpc>
                          <a:spcPct val="100000"/>
                        </a:lnSpc>
                        <a:buNone/>
                      </a:pPr>
                      <a:r>
                        <a:rPr lang="en-US" sz="1200" dirty="0">
                          <a:latin typeface="Arial" panose="020B0604020202020204" pitchFamily="34" charset="0"/>
                        </a:rPr>
                        <a:t>Usually includes prescription drug coverage</a:t>
                      </a:r>
                      <a:endParaRPr lang="en-US" sz="1200" dirty="0"/>
                    </a:p>
                  </a:txBody>
                  <a:tcPr anchor="ct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04271306"/>
                  </a:ext>
                </a:extLst>
              </a:tr>
              <a:tr h="822960">
                <a:tc>
                  <a:txBody>
                    <a:bodyPr/>
                    <a:lstStyle/>
                    <a:p>
                      <a:pPr marL="0" indent="0">
                        <a:lnSpc>
                          <a:spcPct val="100000"/>
                        </a:lnSpc>
                        <a:buNone/>
                      </a:pPr>
                      <a:endParaRPr lang="en-US" dirty="0"/>
                    </a:p>
                  </a:txBody>
                  <a:tcPr anchor="ctr">
                    <a:lnL w="381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75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rPr>
                        <a:t>Provides additional benefits, services and programs not provided by </a:t>
                      </a:r>
                      <a:br>
                        <a:rPr lang="en-US" sz="1200" dirty="0">
                          <a:latin typeface="Arial" panose="020B0604020202020204" pitchFamily="34" charset="0"/>
                        </a:rPr>
                      </a:br>
                      <a:r>
                        <a:rPr lang="en-US" sz="1200" dirty="0">
                          <a:latin typeface="Arial" panose="020B0604020202020204" pitchFamily="34" charset="0"/>
                        </a:rPr>
                        <a:t>Original Medicare</a:t>
                      </a:r>
                      <a:endParaRPr lang="en-US" sz="1200" dirty="0"/>
                    </a:p>
                  </a:txBody>
                  <a:tcPr anchor="ctr">
                    <a:lnL w="12700" cap="flat" cmpd="sng" algn="ctr">
                      <a:no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9753690"/>
                  </a:ext>
                </a:extLst>
              </a:tr>
            </a:tbl>
          </a:graphicData>
        </a:graphic>
      </p:graphicFrame>
      <p:pic>
        <p:nvPicPr>
          <p:cNvPr id="17" name="Picture 16">
            <a:extLst>
              <a:ext uri="{FF2B5EF4-FFF2-40B4-BE49-F238E27FC236}">
                <a16:creationId xmlns:a16="http://schemas.microsoft.com/office/drawing/2014/main" id="{F99232C8-F3E9-E884-DA9D-CF5B54D1693E}"/>
              </a:ext>
            </a:extLst>
          </p:cNvPr>
          <p:cNvPicPr>
            <a:picLocks noChangeAspect="1"/>
          </p:cNvPicPr>
          <p:nvPr/>
        </p:nvPicPr>
        <p:blipFill>
          <a:blip r:embed="rId3"/>
          <a:srcRect/>
          <a:stretch/>
        </p:blipFill>
        <p:spPr>
          <a:xfrm>
            <a:off x="2456364" y="2579139"/>
            <a:ext cx="548641" cy="548641"/>
          </a:xfrm>
          <a:prstGeom prst="rect">
            <a:avLst/>
          </a:prstGeom>
        </p:spPr>
      </p:pic>
      <p:pic>
        <p:nvPicPr>
          <p:cNvPr id="18" name="Picture 17">
            <a:extLst>
              <a:ext uri="{FF2B5EF4-FFF2-40B4-BE49-F238E27FC236}">
                <a16:creationId xmlns:a16="http://schemas.microsoft.com/office/drawing/2014/main" id="{B74C2260-B474-66CC-32FD-2A1F1E8F5C7D}"/>
              </a:ext>
            </a:extLst>
          </p:cNvPr>
          <p:cNvPicPr>
            <a:picLocks noChangeAspect="1"/>
          </p:cNvPicPr>
          <p:nvPr/>
        </p:nvPicPr>
        <p:blipFill>
          <a:blip r:embed="rId4"/>
          <a:srcRect/>
          <a:stretch/>
        </p:blipFill>
        <p:spPr>
          <a:xfrm>
            <a:off x="2456363" y="3424251"/>
            <a:ext cx="548641" cy="548641"/>
          </a:xfrm>
          <a:prstGeom prst="rect">
            <a:avLst/>
          </a:prstGeom>
        </p:spPr>
      </p:pic>
      <p:pic>
        <p:nvPicPr>
          <p:cNvPr id="19" name="Picture 18">
            <a:extLst>
              <a:ext uri="{FF2B5EF4-FFF2-40B4-BE49-F238E27FC236}">
                <a16:creationId xmlns:a16="http://schemas.microsoft.com/office/drawing/2014/main" id="{12391B28-21FF-32B4-CE5D-8D674F3A70BA}"/>
              </a:ext>
            </a:extLst>
          </p:cNvPr>
          <p:cNvPicPr>
            <a:picLocks noChangeAspect="1"/>
          </p:cNvPicPr>
          <p:nvPr/>
        </p:nvPicPr>
        <p:blipFill>
          <a:blip r:embed="rId5"/>
          <a:srcRect/>
          <a:stretch/>
        </p:blipFill>
        <p:spPr>
          <a:xfrm>
            <a:off x="2456365" y="4219151"/>
            <a:ext cx="548640" cy="548640"/>
          </a:xfrm>
          <a:prstGeom prst="rect">
            <a:avLst/>
          </a:prstGeom>
        </p:spPr>
      </p:pic>
      <p:sp>
        <p:nvSpPr>
          <p:cNvPr id="3" name="Slide Number Placeholder 2">
            <a:extLst>
              <a:ext uri="{FF2B5EF4-FFF2-40B4-BE49-F238E27FC236}">
                <a16:creationId xmlns:a16="http://schemas.microsoft.com/office/drawing/2014/main" id="{67C722EA-1BA3-0252-3E05-61E6F0FEA1FF}"/>
              </a:ext>
            </a:extLst>
          </p:cNvPr>
          <p:cNvSpPr>
            <a:spLocks noGrp="1"/>
          </p:cNvSpPr>
          <p:nvPr>
            <p:ph type="sldNum" sz="quarter" idx="12"/>
          </p:nvPr>
        </p:nvSpPr>
        <p:spPr/>
        <p:txBody>
          <a:bodyPr/>
          <a:lstStyle/>
          <a:p>
            <a:fld id="{90F9BDA0-AF0E-4BA8-B742-3B9C92A3E6FE}" type="slidenum">
              <a:rPr lang="en-US" smtClean="0"/>
              <a:t>6</a:t>
            </a:fld>
            <a:endParaRPr lang="en-US" dirty="0"/>
          </a:p>
        </p:txBody>
      </p:sp>
      <p:sp>
        <p:nvSpPr>
          <p:cNvPr id="5" name="TextBox 4">
            <a:extLst>
              <a:ext uri="{FF2B5EF4-FFF2-40B4-BE49-F238E27FC236}">
                <a16:creationId xmlns:a16="http://schemas.microsoft.com/office/drawing/2014/main" id="{9E422FCF-BA51-E9AA-3B94-FA977D6EEDB2}"/>
              </a:ext>
            </a:extLst>
          </p:cNvPr>
          <p:cNvSpPr txBox="1"/>
          <p:nvPr/>
        </p:nvSpPr>
        <p:spPr>
          <a:xfrm>
            <a:off x="415851" y="529969"/>
            <a:ext cx="1811705" cy="1569660"/>
          </a:xfrm>
          <a:prstGeom prst="rect">
            <a:avLst/>
          </a:prstGeom>
          <a:noFill/>
        </p:spPr>
        <p:txBody>
          <a:bodyPr wrap="square">
            <a:spAutoFit/>
          </a:bodyPr>
          <a:lstStyle/>
          <a:p>
            <a:pPr marL="0" indent="0">
              <a:lnSpc>
                <a:spcPct val="100000"/>
              </a:lnSpc>
              <a:buNone/>
            </a:pPr>
            <a:r>
              <a:rPr lang="en-US" sz="3200" b="1" dirty="0">
                <a:latin typeface="+mj-lt"/>
              </a:rPr>
              <a:t>Step 2</a:t>
            </a:r>
          </a:p>
          <a:p>
            <a:pPr marL="0" indent="0">
              <a:lnSpc>
                <a:spcPct val="100000"/>
              </a:lnSpc>
              <a:buNone/>
            </a:pPr>
            <a:endParaRPr lang="en-US" sz="1600" b="1" dirty="0">
              <a:latin typeface="+mj-lt"/>
            </a:endParaRPr>
          </a:p>
          <a:p>
            <a:pPr marL="0" indent="0">
              <a:lnSpc>
                <a:spcPct val="100000"/>
              </a:lnSpc>
              <a:buNone/>
            </a:pPr>
            <a:r>
              <a:rPr lang="en-US" sz="1600" b="1" dirty="0">
                <a:latin typeface="+mj-lt"/>
              </a:rPr>
              <a:t>Decide if you need more coverage</a:t>
            </a:r>
          </a:p>
        </p:txBody>
      </p:sp>
      <p:sp>
        <p:nvSpPr>
          <p:cNvPr id="21" name="TextBox 20">
            <a:extLst>
              <a:ext uri="{FF2B5EF4-FFF2-40B4-BE49-F238E27FC236}">
                <a16:creationId xmlns:a16="http://schemas.microsoft.com/office/drawing/2014/main" id="{749A9F52-D7C3-C3B8-7B4B-8B71997C49AC}"/>
              </a:ext>
            </a:extLst>
          </p:cNvPr>
          <p:cNvSpPr txBox="1"/>
          <p:nvPr/>
        </p:nvSpPr>
        <p:spPr>
          <a:xfrm>
            <a:off x="2227556" y="1412471"/>
            <a:ext cx="6431415" cy="307777"/>
          </a:xfrm>
          <a:prstGeom prst="rect">
            <a:avLst/>
          </a:prstGeom>
          <a:noFill/>
        </p:spPr>
        <p:txBody>
          <a:bodyPr wrap="square">
            <a:spAutoFit/>
          </a:bodyPr>
          <a:lstStyle/>
          <a:p>
            <a:r>
              <a:rPr lang="en-US" sz="1400" b="1" dirty="0"/>
              <a:t>Option 2: </a:t>
            </a:r>
            <a:r>
              <a:rPr lang="en-US" sz="1400" dirty="0">
                <a:latin typeface="Arial" panose="020B0604020202020204" pitchFamily="34" charset="0"/>
              </a:rPr>
              <a:t>Add a Medicare Advantage (Part C) plan</a:t>
            </a:r>
          </a:p>
        </p:txBody>
      </p:sp>
    </p:spTree>
    <p:extLst>
      <p:ext uri="{BB962C8B-B14F-4D97-AF65-F5344CB8AC3E}">
        <p14:creationId xmlns:p14="http://schemas.microsoft.com/office/powerpoint/2010/main" val="83024393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4D295-E86C-7DF3-1692-EBF0570F8808}"/>
              </a:ext>
            </a:extLst>
          </p:cNvPr>
          <p:cNvSpPr>
            <a:spLocks noGrp="1"/>
          </p:cNvSpPr>
          <p:nvPr>
            <p:ph type="ctrTitle"/>
          </p:nvPr>
        </p:nvSpPr>
        <p:spPr/>
        <p:txBody>
          <a:bodyPr/>
          <a:lstStyle/>
          <a:p>
            <a:r>
              <a:rPr lang="en-US" sz="1400" b="1" dirty="0">
                <a:solidFill>
                  <a:schemeClr val="bg1"/>
                </a:solidFill>
                <a:latin typeface="+mn-lt"/>
              </a:rPr>
              <a:t>UnitedHealthcare</a:t>
            </a:r>
            <a:r>
              <a:rPr lang="en-US" sz="1400" b="1" baseline="30000" dirty="0">
                <a:solidFill>
                  <a:schemeClr val="bg1"/>
                </a:solidFill>
                <a:latin typeface="+mn-lt"/>
              </a:rPr>
              <a:t>®</a:t>
            </a:r>
            <a:r>
              <a:rPr lang="en-US" sz="1400" b="1" dirty="0">
                <a:solidFill>
                  <a:schemeClr val="bg1"/>
                </a:solidFill>
                <a:latin typeface="+mn-lt"/>
              </a:rPr>
              <a:t> Group Medicare Advantage National PPO Plan</a:t>
            </a:r>
            <a:br>
              <a:rPr lang="en-US" b="1" dirty="0">
                <a:solidFill>
                  <a:schemeClr val="bg1"/>
                </a:solidFill>
              </a:rPr>
            </a:br>
            <a:r>
              <a:rPr lang="en-US" dirty="0"/>
              <a:t>Plan benefits, programs and features</a:t>
            </a:r>
          </a:p>
        </p:txBody>
      </p:sp>
    </p:spTree>
    <p:extLst>
      <p:ext uri="{BB962C8B-B14F-4D97-AF65-F5344CB8AC3E}">
        <p14:creationId xmlns:p14="http://schemas.microsoft.com/office/powerpoint/2010/main" val="951711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A1DE7-6F3D-D9AC-FCD3-1221D05FD8E4}"/>
              </a:ext>
            </a:extLst>
          </p:cNvPr>
          <p:cNvSpPr>
            <a:spLocks noGrp="1"/>
          </p:cNvSpPr>
          <p:nvPr>
            <p:ph type="title"/>
          </p:nvPr>
        </p:nvSpPr>
        <p:spPr>
          <a:xfrm>
            <a:off x="374906" y="347472"/>
            <a:ext cx="8423276" cy="731520"/>
          </a:xfrm>
        </p:spPr>
        <p:txBody>
          <a:bodyPr/>
          <a:lstStyle/>
          <a:p>
            <a:r>
              <a:rPr lang="en-US" sz="1200" b="1" dirty="0">
                <a:solidFill>
                  <a:schemeClr val="tx1"/>
                </a:solidFill>
                <a:latin typeface="+mn-lt"/>
              </a:rPr>
              <a:t>UnitedHealthcare</a:t>
            </a:r>
            <a:r>
              <a:rPr lang="en-US" sz="1200" b="1" baseline="30000" dirty="0">
                <a:solidFill>
                  <a:schemeClr val="tx1"/>
                </a:solidFill>
                <a:latin typeface="+mn-lt"/>
              </a:rPr>
              <a:t>®</a:t>
            </a:r>
            <a:r>
              <a:rPr lang="en-US" sz="1200" b="1" dirty="0">
                <a:solidFill>
                  <a:schemeClr val="tx1"/>
                </a:solidFill>
                <a:latin typeface="+mn-lt"/>
              </a:rPr>
              <a:t> Group Medicare Advantage National PPO Plan</a:t>
            </a:r>
            <a:br>
              <a:rPr lang="en-US" dirty="0">
                <a:solidFill>
                  <a:schemeClr val="tx1"/>
                </a:solidFill>
              </a:rPr>
            </a:br>
            <a:r>
              <a:rPr lang="en-US" dirty="0"/>
              <a:t>Plan highlights</a:t>
            </a:r>
          </a:p>
        </p:txBody>
      </p:sp>
      <p:sp>
        <p:nvSpPr>
          <p:cNvPr id="3" name="Slide Number Placeholder 2">
            <a:extLst>
              <a:ext uri="{FF2B5EF4-FFF2-40B4-BE49-F238E27FC236}">
                <a16:creationId xmlns:a16="http://schemas.microsoft.com/office/drawing/2014/main" id="{6888A722-48DE-AD7F-0164-E8CAD2833335}"/>
              </a:ext>
            </a:extLst>
          </p:cNvPr>
          <p:cNvSpPr>
            <a:spLocks noGrp="1"/>
          </p:cNvSpPr>
          <p:nvPr>
            <p:ph type="sldNum" sz="quarter" idx="12"/>
          </p:nvPr>
        </p:nvSpPr>
        <p:spPr/>
        <p:txBody>
          <a:bodyPr/>
          <a:lstStyle/>
          <a:p>
            <a:fld id="{90F9BDA0-AF0E-4BA8-B742-3B9C92A3E6FE}" type="slidenum">
              <a:rPr lang="en-US" smtClean="0"/>
              <a:t>8</a:t>
            </a:fld>
            <a:endParaRPr lang="en-US"/>
          </a:p>
        </p:txBody>
      </p:sp>
      <p:graphicFrame>
        <p:nvGraphicFramePr>
          <p:cNvPr id="9" name="Table Placeholder 17">
            <a:extLst>
              <a:ext uri="{FF2B5EF4-FFF2-40B4-BE49-F238E27FC236}">
                <a16:creationId xmlns:a16="http://schemas.microsoft.com/office/drawing/2014/main" id="{E8F2F297-397E-531C-2DFB-569FD811D2A3}"/>
              </a:ext>
            </a:extLst>
          </p:cNvPr>
          <p:cNvGraphicFramePr>
            <a:graphicFrameLocks/>
          </p:cNvGraphicFramePr>
          <p:nvPr/>
        </p:nvGraphicFramePr>
        <p:xfrm>
          <a:off x="396535" y="4247526"/>
          <a:ext cx="8173821" cy="533400"/>
        </p:xfrm>
        <a:graphic>
          <a:graphicData uri="http://schemas.openxmlformats.org/drawingml/2006/table">
            <a:tbl>
              <a:tblPr firstRow="1" bandRow="1">
                <a:tableStyleId>{073A0DAA-6AF3-43AB-8588-CEC1D06C72B9}</a:tableStyleId>
              </a:tblPr>
              <a:tblGrid>
                <a:gridCol w="8173821">
                  <a:extLst>
                    <a:ext uri="{9D8B030D-6E8A-4147-A177-3AD203B41FA5}">
                      <a16:colId xmlns:a16="http://schemas.microsoft.com/office/drawing/2014/main" val="2655249394"/>
                    </a:ext>
                  </a:extLst>
                </a:gridCol>
              </a:tblGrid>
              <a:tr h="470919">
                <a:tc>
                  <a:txBody>
                    <a:bodyPr/>
                    <a:lstStyle/>
                    <a:p>
                      <a:pPr>
                        <a:lnSpc>
                          <a:spcPct val="100000"/>
                        </a:lnSpc>
                      </a:pPr>
                      <a:r>
                        <a:rPr lang="en-US" sz="1600" b="1" i="0" baseline="0">
                          <a:solidFill>
                            <a:schemeClr val="accent1"/>
                          </a:solidFill>
                          <a:latin typeface="+mj-lt"/>
                          <a:cs typeface="Arial" panose="020B0604020202020204" pitchFamily="34" charset="0"/>
                        </a:rPr>
                        <a:t>Medicare Advantage (Part C) plans are provided through private insurers like UnitedHealthcare</a:t>
                      </a:r>
                    </a:p>
                  </a:txBody>
                  <a:tcPr marR="228600" marB="0" anchor="b">
                    <a:lnB w="12700" cap="flat" cmpd="sng" algn="ctr">
                      <a:noFill/>
                      <a:prstDash val="solid"/>
                      <a:round/>
                      <a:headEnd type="none" w="med" len="med"/>
                      <a:tailEnd type="none" w="med" len="med"/>
                    </a:lnB>
                    <a:noFill/>
                  </a:tcPr>
                </a:tc>
                <a:extLst>
                  <a:ext uri="{0D108BD9-81ED-4DB2-BD59-A6C34878D82A}">
                    <a16:rowId xmlns:a16="http://schemas.microsoft.com/office/drawing/2014/main" val="2157158512"/>
                  </a:ext>
                </a:extLst>
              </a:tr>
            </a:tbl>
          </a:graphicData>
        </a:graphic>
      </p:graphicFrame>
      <p:graphicFrame>
        <p:nvGraphicFramePr>
          <p:cNvPr id="10" name="Table Placeholder 17">
            <a:extLst>
              <a:ext uri="{FF2B5EF4-FFF2-40B4-BE49-F238E27FC236}">
                <a16:creationId xmlns:a16="http://schemas.microsoft.com/office/drawing/2014/main" id="{2C581C8F-E64F-3D3A-0751-EDF53E0A19BD}"/>
              </a:ext>
            </a:extLst>
          </p:cNvPr>
          <p:cNvGraphicFramePr>
            <a:graphicFrameLocks/>
          </p:cNvGraphicFramePr>
          <p:nvPr/>
        </p:nvGraphicFramePr>
        <p:xfrm>
          <a:off x="377825" y="2414581"/>
          <a:ext cx="8423276" cy="1568838"/>
        </p:xfrm>
        <a:graphic>
          <a:graphicData uri="http://schemas.openxmlformats.org/drawingml/2006/table">
            <a:tbl>
              <a:tblPr firstRow="1" bandRow="1">
                <a:tableStyleId>{073A0DAA-6AF3-43AB-8588-CEC1D06C72B9}</a:tableStyleId>
              </a:tblPr>
              <a:tblGrid>
                <a:gridCol w="1872316">
                  <a:extLst>
                    <a:ext uri="{9D8B030D-6E8A-4147-A177-3AD203B41FA5}">
                      <a16:colId xmlns:a16="http://schemas.microsoft.com/office/drawing/2014/main" val="2655249394"/>
                    </a:ext>
                  </a:extLst>
                </a:gridCol>
                <a:gridCol w="1963271">
                  <a:extLst>
                    <a:ext uri="{9D8B030D-6E8A-4147-A177-3AD203B41FA5}">
                      <a16:colId xmlns:a16="http://schemas.microsoft.com/office/drawing/2014/main" val="3724620766"/>
                    </a:ext>
                  </a:extLst>
                </a:gridCol>
                <a:gridCol w="2178423">
                  <a:extLst>
                    <a:ext uri="{9D8B030D-6E8A-4147-A177-3AD203B41FA5}">
                      <a16:colId xmlns:a16="http://schemas.microsoft.com/office/drawing/2014/main" val="1160104812"/>
                    </a:ext>
                  </a:extLst>
                </a:gridCol>
                <a:gridCol w="2409266">
                  <a:extLst>
                    <a:ext uri="{9D8B030D-6E8A-4147-A177-3AD203B41FA5}">
                      <a16:colId xmlns:a16="http://schemas.microsoft.com/office/drawing/2014/main" val="3042268144"/>
                    </a:ext>
                  </a:extLst>
                </a:gridCol>
              </a:tblGrid>
              <a:tr h="375973">
                <a:tc>
                  <a:txBody>
                    <a:bodyPr/>
                    <a:lstStyle/>
                    <a:p>
                      <a:pPr>
                        <a:lnSpc>
                          <a:spcPct val="100000"/>
                        </a:lnSpc>
                      </a:pPr>
                      <a:r>
                        <a:rPr lang="en-US" sz="1400" b="1" i="0" baseline="0">
                          <a:solidFill>
                            <a:schemeClr val="accent1"/>
                          </a:solidFill>
                          <a:latin typeface="Arial" panose="020B0604020202020204" pitchFamily="34" charset="0"/>
                          <a:cs typeface="Arial" panose="020B0604020202020204" pitchFamily="34" charset="0"/>
                        </a:rPr>
                        <a:t>All the benefits </a:t>
                      </a:r>
                      <a:br>
                        <a:rPr lang="en-US" sz="1400" b="1" i="0" baseline="0">
                          <a:solidFill>
                            <a:schemeClr val="accent1"/>
                          </a:solidFill>
                          <a:latin typeface="Arial" panose="020B0604020202020204" pitchFamily="34" charset="0"/>
                          <a:cs typeface="Arial" panose="020B0604020202020204" pitchFamily="34" charset="0"/>
                        </a:rPr>
                      </a:br>
                      <a:r>
                        <a:rPr lang="en-US" sz="1400" b="1" i="0" baseline="0">
                          <a:solidFill>
                            <a:schemeClr val="accent1"/>
                          </a:solidFill>
                          <a:latin typeface="Arial" panose="020B0604020202020204" pitchFamily="34" charset="0"/>
                          <a:cs typeface="Arial" panose="020B0604020202020204" pitchFamily="34" charset="0"/>
                        </a:rPr>
                        <a:t>of Part A</a:t>
                      </a:r>
                    </a:p>
                  </a:txBody>
                  <a:tcPr marR="228600" marB="91440" anchor="b">
                    <a:lnB w="12700" cap="flat" cmpd="sng" algn="ctr">
                      <a:noFill/>
                      <a:prstDash val="solid"/>
                      <a:round/>
                      <a:headEnd type="none" w="med" len="med"/>
                      <a:tailEnd type="none" w="med" len="med"/>
                    </a:lnB>
                    <a:noFill/>
                  </a:tcPr>
                </a:tc>
                <a:tc>
                  <a:txBody>
                    <a:bodyPr/>
                    <a:lstStyle/>
                    <a:p>
                      <a:pPr>
                        <a:lnSpc>
                          <a:spcPct val="100000"/>
                        </a:lnSpc>
                      </a:pPr>
                      <a:r>
                        <a:rPr lang="en-US" sz="1400" b="1" i="0" baseline="0">
                          <a:solidFill>
                            <a:schemeClr val="accent1"/>
                          </a:solidFill>
                          <a:latin typeface="Arial" panose="020B0604020202020204" pitchFamily="34" charset="0"/>
                          <a:cs typeface="Arial" panose="020B0604020202020204" pitchFamily="34" charset="0"/>
                        </a:rPr>
                        <a:t>All the benefits </a:t>
                      </a:r>
                      <a:br>
                        <a:rPr lang="en-US" sz="1400" b="1" i="0" baseline="0">
                          <a:solidFill>
                            <a:schemeClr val="accent1"/>
                          </a:solidFill>
                          <a:latin typeface="Arial" panose="020B0604020202020204" pitchFamily="34" charset="0"/>
                          <a:cs typeface="Arial" panose="020B0604020202020204" pitchFamily="34" charset="0"/>
                        </a:rPr>
                      </a:br>
                      <a:r>
                        <a:rPr lang="en-US" sz="1400" b="1" i="0" baseline="0">
                          <a:solidFill>
                            <a:schemeClr val="accent1"/>
                          </a:solidFill>
                          <a:latin typeface="Arial" panose="020B0604020202020204" pitchFamily="34" charset="0"/>
                          <a:cs typeface="Arial" panose="020B0604020202020204" pitchFamily="34" charset="0"/>
                        </a:rPr>
                        <a:t>of Part B</a:t>
                      </a:r>
                    </a:p>
                  </a:txBody>
                  <a:tcPr marR="228600" marB="91440" anchor="b">
                    <a:lnB w="12700" cap="flat" cmpd="sng" algn="ctr">
                      <a:noFill/>
                      <a:prstDash val="solid"/>
                      <a:round/>
                      <a:headEnd type="none" w="med" len="med"/>
                      <a:tailEnd type="none" w="med" len="med"/>
                    </a:lnB>
                    <a:noFill/>
                  </a:tcPr>
                </a:tc>
                <a:tc>
                  <a:txBody>
                    <a:bodyPr/>
                    <a:lstStyle/>
                    <a:p>
                      <a:pPr>
                        <a:lnSpc>
                          <a:spcPct val="100000"/>
                        </a:lnSpc>
                      </a:pPr>
                      <a:r>
                        <a:rPr lang="en-US" sz="1400" b="1" i="0" baseline="0">
                          <a:solidFill>
                            <a:schemeClr val="accent1"/>
                          </a:solidFill>
                          <a:latin typeface="Arial" panose="020B0604020202020204" pitchFamily="34" charset="0"/>
                          <a:cs typeface="Arial" panose="020B0604020202020204" pitchFamily="34" charset="0"/>
                        </a:rPr>
                        <a:t>Prescription </a:t>
                      </a:r>
                      <a:br>
                        <a:rPr lang="en-US" sz="1400" b="1" i="0" baseline="0">
                          <a:solidFill>
                            <a:schemeClr val="accent1"/>
                          </a:solidFill>
                          <a:latin typeface="Arial" panose="020B0604020202020204" pitchFamily="34" charset="0"/>
                          <a:cs typeface="Arial" panose="020B0604020202020204" pitchFamily="34" charset="0"/>
                        </a:rPr>
                      </a:br>
                      <a:r>
                        <a:rPr lang="en-US" sz="1400" b="1" i="0" baseline="0">
                          <a:solidFill>
                            <a:schemeClr val="accent1"/>
                          </a:solidFill>
                          <a:latin typeface="Arial" panose="020B0604020202020204" pitchFamily="34" charset="0"/>
                          <a:cs typeface="Arial" panose="020B0604020202020204" pitchFamily="34" charset="0"/>
                        </a:rPr>
                        <a:t>drug coverage</a:t>
                      </a:r>
                    </a:p>
                  </a:txBody>
                  <a:tcPr marR="228600" marB="91440" anchor="b">
                    <a:lnB w="12700" cap="flat" cmpd="sng" algn="ctr">
                      <a:noFill/>
                      <a:prstDash val="solid"/>
                      <a:round/>
                      <a:headEnd type="none" w="med" len="med"/>
                      <a:tailEnd type="none" w="med" len="med"/>
                    </a:lnB>
                    <a:noFill/>
                  </a:tcPr>
                </a:tc>
                <a:tc>
                  <a:txBody>
                    <a:bodyPr/>
                    <a:lstStyle/>
                    <a:p>
                      <a:pPr>
                        <a:lnSpc>
                          <a:spcPct val="100000"/>
                        </a:lnSpc>
                      </a:pPr>
                      <a:r>
                        <a:rPr lang="en-US" sz="1400" b="1" i="0" baseline="0">
                          <a:solidFill>
                            <a:schemeClr val="accent1"/>
                          </a:solidFill>
                          <a:latin typeface="Arial" panose="020B0604020202020204" pitchFamily="34" charset="0"/>
                          <a:cs typeface="Arial" panose="020B0604020202020204" pitchFamily="34" charset="0"/>
                        </a:rPr>
                        <a:t>Additional benefits, programs and features</a:t>
                      </a:r>
                    </a:p>
                  </a:txBody>
                  <a:tcPr marR="228600" marB="91440" anchor="b">
                    <a:lnB w="12700" cap="flat" cmpd="sng" algn="ctr">
                      <a:noFill/>
                      <a:prstDash val="solid"/>
                      <a:round/>
                      <a:headEnd type="none" w="med" len="med"/>
                      <a:tailEnd type="none" w="med" len="med"/>
                    </a:lnB>
                    <a:noFill/>
                  </a:tcPr>
                </a:tc>
                <a:extLst>
                  <a:ext uri="{0D108BD9-81ED-4DB2-BD59-A6C34878D82A}">
                    <a16:rowId xmlns:a16="http://schemas.microsoft.com/office/drawing/2014/main" val="2157158512"/>
                  </a:ext>
                </a:extLst>
              </a:tr>
              <a:tr h="1004958">
                <a:tc>
                  <a:txBody>
                    <a:bodyPr/>
                    <a:lstStyle/>
                    <a:p>
                      <a:pPr marL="98425" marR="0" lvl="0" indent="-98425" algn="l" defTabSz="914400" rtl="0" eaLnBrk="1" fontAlgn="auto" latinLnBrk="0" hangingPunct="1">
                        <a:lnSpc>
                          <a:spcPts val="1200"/>
                        </a:lnSpc>
                        <a:spcBef>
                          <a:spcPct val="0"/>
                        </a:spcBef>
                        <a:spcAft>
                          <a:spcPts val="600"/>
                        </a:spcAft>
                        <a:buClr>
                          <a:schemeClr val="accent1"/>
                        </a:buClr>
                        <a:buSzTx/>
                        <a:buFont typeface="Arial" pitchFamily="34" charset="0"/>
                        <a:buChar char="•"/>
                        <a:tabLst/>
                        <a:defRPr/>
                      </a:pPr>
                      <a:r>
                        <a:rPr kumimoji="0" lang="en-US" sz="1200" b="0"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Hospital stays</a:t>
                      </a:r>
                    </a:p>
                    <a:p>
                      <a:pPr marL="98425" marR="0" lvl="0" indent="-98425" algn="l" defTabSz="914400" rtl="0" eaLnBrk="1" fontAlgn="auto" latinLnBrk="0" hangingPunct="1">
                        <a:lnSpc>
                          <a:spcPts val="1200"/>
                        </a:lnSpc>
                        <a:spcBef>
                          <a:spcPct val="0"/>
                        </a:spcBef>
                        <a:spcAft>
                          <a:spcPts val="600"/>
                        </a:spcAft>
                        <a:buClr>
                          <a:schemeClr val="accent1"/>
                        </a:buClr>
                        <a:buSzTx/>
                        <a:buFont typeface="Arial" pitchFamily="34" charset="0"/>
                        <a:buChar char="•"/>
                        <a:tabLst/>
                        <a:defRPr/>
                      </a:pPr>
                      <a:r>
                        <a:rPr kumimoji="0" lang="en-US" sz="1200" b="0"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Skilled nursing</a:t>
                      </a:r>
                    </a:p>
                    <a:p>
                      <a:pPr marL="98425" marR="0" lvl="0" indent="-98425" algn="l" defTabSz="914400" rtl="0" eaLnBrk="1" fontAlgn="auto" latinLnBrk="0" hangingPunct="1">
                        <a:lnSpc>
                          <a:spcPts val="1200"/>
                        </a:lnSpc>
                        <a:spcBef>
                          <a:spcPct val="0"/>
                        </a:spcBef>
                        <a:spcAft>
                          <a:spcPts val="600"/>
                        </a:spcAft>
                        <a:buClr>
                          <a:schemeClr val="accent1"/>
                        </a:buClr>
                        <a:buSzTx/>
                        <a:buFont typeface="Arial" pitchFamily="34" charset="0"/>
                        <a:buChar char="•"/>
                        <a:tabLst/>
                        <a:defRPr/>
                      </a:pPr>
                      <a:r>
                        <a:rPr kumimoji="0" lang="en-US" sz="1200" b="0"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Home health</a:t>
                      </a:r>
                      <a:endParaRPr lang="en-US" sz="1200"/>
                    </a:p>
                  </a:txBody>
                  <a:tcPr>
                    <a:lnT w="12700" cap="flat" cmpd="sng" algn="ctr">
                      <a:noFill/>
                      <a:prstDash val="solid"/>
                      <a:round/>
                      <a:headEnd type="none" w="med" len="med"/>
                      <a:tailEnd type="none" w="med" len="med"/>
                    </a:lnT>
                    <a:noFill/>
                  </a:tcPr>
                </a:tc>
                <a:tc>
                  <a:txBody>
                    <a:bodyPr/>
                    <a:lstStyle/>
                    <a:p>
                      <a:pPr marL="98425" marR="0" lvl="0" indent="-98425" algn="l" defTabSz="914400" rtl="0" eaLnBrk="1" fontAlgn="auto" latinLnBrk="0" hangingPunct="1">
                        <a:lnSpc>
                          <a:spcPts val="1200"/>
                        </a:lnSpc>
                        <a:spcBef>
                          <a:spcPct val="0"/>
                        </a:spcBef>
                        <a:spcAft>
                          <a:spcPts val="600"/>
                        </a:spcAft>
                        <a:buClr>
                          <a:schemeClr val="accent1"/>
                        </a:buClr>
                        <a:buSzTx/>
                        <a:buFont typeface="Arial" pitchFamily="34" charset="0"/>
                        <a:buChar char="•"/>
                        <a:tabLst/>
                        <a:defRPr/>
                      </a:pPr>
                      <a:r>
                        <a:rPr kumimoji="0" lang="en-US" sz="1200" b="0"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Doctor visits</a:t>
                      </a:r>
                    </a:p>
                    <a:p>
                      <a:pPr marL="98425" marR="0" lvl="0" indent="-98425" algn="l" defTabSz="914400" rtl="0" eaLnBrk="1" fontAlgn="auto" latinLnBrk="0" hangingPunct="1">
                        <a:lnSpc>
                          <a:spcPts val="1200"/>
                        </a:lnSpc>
                        <a:spcBef>
                          <a:spcPct val="0"/>
                        </a:spcBef>
                        <a:spcAft>
                          <a:spcPts val="600"/>
                        </a:spcAft>
                        <a:buClr>
                          <a:schemeClr val="accent1"/>
                        </a:buClr>
                        <a:buSzTx/>
                        <a:buFont typeface="Arial" pitchFamily="34" charset="0"/>
                        <a:buChar char="•"/>
                        <a:tabLst/>
                        <a:defRPr/>
                      </a:pPr>
                      <a:r>
                        <a:rPr kumimoji="0" lang="en-US" sz="1200" b="0"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Outpatient care</a:t>
                      </a:r>
                    </a:p>
                    <a:p>
                      <a:pPr marL="98425" marR="0" lvl="0" indent="-98425" algn="l" defTabSz="914400" rtl="0" eaLnBrk="1" fontAlgn="auto" latinLnBrk="0" hangingPunct="1">
                        <a:lnSpc>
                          <a:spcPts val="1200"/>
                        </a:lnSpc>
                        <a:spcBef>
                          <a:spcPct val="0"/>
                        </a:spcBef>
                        <a:spcAft>
                          <a:spcPts val="600"/>
                        </a:spcAft>
                        <a:buClr>
                          <a:schemeClr val="accent1"/>
                        </a:buClr>
                        <a:buSzTx/>
                        <a:buFont typeface="Arial" pitchFamily="34" charset="0"/>
                        <a:buChar char="•"/>
                        <a:tabLst/>
                        <a:defRPr/>
                      </a:pPr>
                      <a:r>
                        <a:rPr kumimoji="0" lang="en-US" sz="1200" b="0"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Screenings and shots</a:t>
                      </a:r>
                    </a:p>
                    <a:p>
                      <a:pPr marL="98425" marR="0" lvl="0" indent="-98425" algn="l" defTabSz="914400" rtl="0" eaLnBrk="1" fontAlgn="auto" latinLnBrk="0" hangingPunct="1">
                        <a:lnSpc>
                          <a:spcPts val="1200"/>
                        </a:lnSpc>
                        <a:spcBef>
                          <a:spcPct val="0"/>
                        </a:spcBef>
                        <a:spcAft>
                          <a:spcPts val="600"/>
                        </a:spcAft>
                        <a:buClr>
                          <a:schemeClr val="accent1"/>
                        </a:buClr>
                        <a:buSzTx/>
                        <a:buFont typeface="Arial" pitchFamily="34" charset="0"/>
                        <a:buChar char="•"/>
                        <a:tabLst/>
                        <a:defRPr/>
                      </a:pPr>
                      <a:r>
                        <a:rPr kumimoji="0" lang="en-US" sz="1200" b="0"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Lab tests</a:t>
                      </a:r>
                      <a:endParaRPr lang="en-US" sz="1200"/>
                    </a:p>
                  </a:txBody>
                  <a:tcPr>
                    <a:lnT w="12700" cap="flat" cmpd="sng" algn="ctr">
                      <a:no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ct val="0"/>
                        </a:spcBef>
                        <a:spcAft>
                          <a:spcPts val="600"/>
                        </a:spcAft>
                        <a:buClr>
                          <a:schemeClr val="accent1"/>
                        </a:buClr>
                        <a:buSzTx/>
                        <a:buFont typeface="Arial" pitchFamily="34" charset="0"/>
                        <a:buNone/>
                        <a:tabLst/>
                        <a:defRPr/>
                      </a:pPr>
                      <a:r>
                        <a:rPr kumimoji="0" lang="en-US" sz="1200" b="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Included in </a:t>
                      </a:r>
                      <a:r>
                        <a:rPr lang="en-US" sz="1200" dirty="0">
                          <a:solidFill>
                            <a:schemeClr val="tx1"/>
                          </a:solidFill>
                          <a:effectLst/>
                          <a:latin typeface="Helvetica" pitchFamily="2" charset="0"/>
                        </a:rPr>
                        <a:t>your </a:t>
                      </a:r>
                      <a:br>
                        <a:rPr kumimoji="0" lang="en-US" sz="1200" b="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br>
                      <a:r>
                        <a:rPr kumimoji="0" lang="en-US" sz="1200" b="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Medicare Advantage plan</a:t>
                      </a:r>
                      <a:endParaRPr lang="en-US" sz="1200" dirty="0"/>
                    </a:p>
                  </a:txBody>
                  <a:tcPr>
                    <a:lnT w="12700" cap="flat" cmpd="sng" algn="ctr">
                      <a:noFill/>
                      <a:prstDash val="solid"/>
                      <a:round/>
                      <a:headEnd type="none" w="med" len="med"/>
                      <a:tailEnd type="none" w="med" len="med"/>
                    </a:lnT>
                    <a:noFill/>
                  </a:tcPr>
                </a:tc>
                <a:tc>
                  <a:txBody>
                    <a:bodyPr/>
                    <a:lstStyle/>
                    <a:p>
                      <a:r>
                        <a:rPr lang="en-US" sz="1200" dirty="0">
                          <a:solidFill>
                            <a:schemeClr val="tx1"/>
                          </a:solidFill>
                          <a:latin typeface="Helvetica" pitchFamily="2" charset="0"/>
                        </a:rPr>
                        <a:t>Bundled with </a:t>
                      </a:r>
                      <a:r>
                        <a:rPr lang="en-US" sz="1200" dirty="0">
                          <a:solidFill>
                            <a:schemeClr val="tx1"/>
                          </a:solidFill>
                          <a:effectLst/>
                          <a:latin typeface="Helvetica" pitchFamily="2" charset="0"/>
                        </a:rPr>
                        <a:t>your </a:t>
                      </a:r>
                      <a:r>
                        <a:rPr lang="en-US" sz="1200" dirty="0">
                          <a:solidFill>
                            <a:schemeClr val="tx1"/>
                          </a:solidFill>
                          <a:latin typeface="Helvetica" pitchFamily="2" charset="0"/>
                        </a:rPr>
                        <a:t>plan </a:t>
                      </a:r>
                    </a:p>
                  </a:txBody>
                  <a:tcPr>
                    <a:lnT w="12700" cap="flat" cmpd="sng" algn="ctr">
                      <a:noFill/>
                      <a:prstDash val="solid"/>
                      <a:round/>
                      <a:headEnd type="none" w="med" len="med"/>
                      <a:tailEnd type="none" w="med" len="med"/>
                    </a:lnT>
                    <a:noFill/>
                  </a:tcPr>
                </a:tc>
                <a:extLst>
                  <a:ext uri="{0D108BD9-81ED-4DB2-BD59-A6C34878D82A}">
                    <a16:rowId xmlns:a16="http://schemas.microsoft.com/office/drawing/2014/main" val="4111427777"/>
                  </a:ext>
                </a:extLst>
              </a:tr>
            </a:tbl>
          </a:graphicData>
        </a:graphic>
      </p:graphicFrame>
      <p:pic>
        <p:nvPicPr>
          <p:cNvPr id="17" name="Picture 16">
            <a:extLst>
              <a:ext uri="{FF2B5EF4-FFF2-40B4-BE49-F238E27FC236}">
                <a16:creationId xmlns:a16="http://schemas.microsoft.com/office/drawing/2014/main" id="{3257AE26-7398-F4EF-E5C6-9B440163491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69597" y="1714500"/>
            <a:ext cx="557784" cy="557784"/>
          </a:xfrm>
          <a:prstGeom prst="rect">
            <a:avLst/>
          </a:prstGeom>
        </p:spPr>
      </p:pic>
      <p:pic>
        <p:nvPicPr>
          <p:cNvPr id="18" name="Picture 17">
            <a:extLst>
              <a:ext uri="{FF2B5EF4-FFF2-40B4-BE49-F238E27FC236}">
                <a16:creationId xmlns:a16="http://schemas.microsoft.com/office/drawing/2014/main" id="{7B5B748C-D03D-A257-C53A-40000BD2B12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324846" y="1714500"/>
            <a:ext cx="557784" cy="557784"/>
          </a:xfrm>
          <a:prstGeom prst="rect">
            <a:avLst/>
          </a:prstGeom>
        </p:spPr>
      </p:pic>
      <p:pic>
        <p:nvPicPr>
          <p:cNvPr id="19" name="Picture 18">
            <a:extLst>
              <a:ext uri="{FF2B5EF4-FFF2-40B4-BE49-F238E27FC236}">
                <a16:creationId xmlns:a16="http://schemas.microsoft.com/office/drawing/2014/main" id="{A01AF409-2DB2-34CA-DDDD-2A6EEA2EA725}"/>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310571" y="1714500"/>
            <a:ext cx="557784" cy="557784"/>
          </a:xfrm>
          <a:prstGeom prst="rect">
            <a:avLst/>
          </a:prstGeom>
        </p:spPr>
      </p:pic>
      <p:pic>
        <p:nvPicPr>
          <p:cNvPr id="20" name="Picture 19">
            <a:extLst>
              <a:ext uri="{FF2B5EF4-FFF2-40B4-BE49-F238E27FC236}">
                <a16:creationId xmlns:a16="http://schemas.microsoft.com/office/drawing/2014/main" id="{683C63F1-2AC9-B42B-35CF-9B041C059C3C}"/>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441322" y="1714500"/>
            <a:ext cx="557784" cy="557784"/>
          </a:xfrm>
          <a:prstGeom prst="rect">
            <a:avLst/>
          </a:prstGeom>
        </p:spPr>
      </p:pic>
      <p:sp>
        <p:nvSpPr>
          <p:cNvPr id="14" name="Title 1">
            <a:extLst>
              <a:ext uri="{FF2B5EF4-FFF2-40B4-BE49-F238E27FC236}">
                <a16:creationId xmlns:a16="http://schemas.microsoft.com/office/drawing/2014/main" id="{94951794-6326-B48A-A0A3-DCBD8A681D19}"/>
              </a:ext>
            </a:extLst>
          </p:cNvPr>
          <p:cNvSpPr txBox="1">
            <a:spLocks/>
          </p:cNvSpPr>
          <p:nvPr/>
        </p:nvSpPr>
        <p:spPr>
          <a:xfrm>
            <a:off x="195612" y="178401"/>
            <a:ext cx="401847" cy="886180"/>
          </a:xfrm>
          <a:prstGeom prst="rect">
            <a:avLst/>
          </a:prstGeom>
        </p:spPr>
        <p:txBody>
          <a:bodyPr vert="horz" lIns="91440" tIns="45720" rIns="91440" bIns="45720" rtlCol="0" anchor="t" anchorCtr="0">
            <a:noAutofit/>
          </a:bodyPr>
          <a:lstStyle>
            <a:lvl1pPr algn="l" defTabSz="685750" rtl="0" eaLnBrk="1" latinLnBrk="0" hangingPunct="1">
              <a:lnSpc>
                <a:spcPct val="100000"/>
              </a:lnSpc>
              <a:spcBef>
                <a:spcPct val="0"/>
              </a:spcBef>
              <a:buNone/>
              <a:defRPr lang="en-US" sz="2800" b="1" i="0" kern="1200" spc="0" baseline="0">
                <a:solidFill>
                  <a:schemeClr val="accent1"/>
                </a:solidFill>
                <a:latin typeface="+mj-lt"/>
                <a:ea typeface="+mj-ea"/>
                <a:cs typeface="+mj-cs"/>
              </a:defRPr>
            </a:lvl1pPr>
          </a:lstStyle>
          <a:p>
            <a:endParaRPr lang="en-US" b="0" dirty="0">
              <a:latin typeface="+mn-lt"/>
            </a:endParaRPr>
          </a:p>
        </p:txBody>
      </p:sp>
    </p:spTree>
    <p:extLst>
      <p:ext uri="{BB962C8B-B14F-4D97-AF65-F5344CB8AC3E}">
        <p14:creationId xmlns:p14="http://schemas.microsoft.com/office/powerpoint/2010/main" val="113099953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002B1E-EE63-6DE1-A6F9-4C3D26D7F358}"/>
              </a:ext>
            </a:extLst>
          </p:cNvPr>
          <p:cNvSpPr/>
          <p:nvPr/>
        </p:nvSpPr>
        <p:spPr>
          <a:xfrm>
            <a:off x="5860111" y="0"/>
            <a:ext cx="328388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91878ACA-3568-F9E6-A061-B1A97E860A9B}"/>
              </a:ext>
            </a:extLst>
          </p:cNvPr>
          <p:cNvPicPr>
            <a:picLocks noChangeAspect="1"/>
          </p:cNvPicPr>
          <p:nvPr/>
        </p:nvPicPr>
        <p:blipFill>
          <a:blip r:embed="rId3"/>
          <a:srcRect/>
          <a:stretch/>
        </p:blipFill>
        <p:spPr>
          <a:xfrm>
            <a:off x="546095" y="1680301"/>
            <a:ext cx="548640" cy="548640"/>
          </a:xfrm>
          <a:prstGeom prst="rect">
            <a:avLst/>
          </a:prstGeom>
        </p:spPr>
      </p:pic>
      <p:pic>
        <p:nvPicPr>
          <p:cNvPr id="12" name="Picture 11">
            <a:extLst>
              <a:ext uri="{FF2B5EF4-FFF2-40B4-BE49-F238E27FC236}">
                <a16:creationId xmlns:a16="http://schemas.microsoft.com/office/drawing/2014/main" id="{FEB61A2F-A83A-D167-A53B-97C20D2A1662}"/>
              </a:ext>
            </a:extLst>
          </p:cNvPr>
          <p:cNvPicPr>
            <a:picLocks noChangeAspect="1"/>
          </p:cNvPicPr>
          <p:nvPr/>
        </p:nvPicPr>
        <p:blipFill>
          <a:blip r:embed="rId4"/>
          <a:srcRect/>
          <a:stretch/>
        </p:blipFill>
        <p:spPr>
          <a:xfrm>
            <a:off x="546095" y="2379632"/>
            <a:ext cx="548640" cy="548640"/>
          </a:xfrm>
          <a:prstGeom prst="rect">
            <a:avLst/>
          </a:prstGeom>
        </p:spPr>
      </p:pic>
      <p:sp>
        <p:nvSpPr>
          <p:cNvPr id="3" name="Slide Number Placeholder 2">
            <a:extLst>
              <a:ext uri="{FF2B5EF4-FFF2-40B4-BE49-F238E27FC236}">
                <a16:creationId xmlns:a16="http://schemas.microsoft.com/office/drawing/2014/main" id="{16BB02D6-A290-2A71-90CB-10E2CE5EBEAC}"/>
              </a:ext>
            </a:extLst>
          </p:cNvPr>
          <p:cNvSpPr>
            <a:spLocks noGrp="1"/>
          </p:cNvSpPr>
          <p:nvPr>
            <p:ph type="sldNum" sz="quarter" idx="12"/>
          </p:nvPr>
        </p:nvSpPr>
        <p:spPr/>
        <p:txBody>
          <a:bodyPr/>
          <a:lstStyle/>
          <a:p>
            <a:fld id="{90F9BDA0-AF0E-4BA8-B742-3B9C92A3E6FE}" type="slidenum">
              <a:rPr lang="en-US" smtClean="0"/>
              <a:t>9</a:t>
            </a:fld>
            <a:endParaRPr lang="en-US" dirty="0"/>
          </a:p>
        </p:txBody>
      </p:sp>
      <p:sp>
        <p:nvSpPr>
          <p:cNvPr id="15" name="Text Placeholder 14">
            <a:extLst>
              <a:ext uri="{FF2B5EF4-FFF2-40B4-BE49-F238E27FC236}">
                <a16:creationId xmlns:a16="http://schemas.microsoft.com/office/drawing/2014/main" id="{1C72923B-340E-7D0B-2729-1F80A450046F}"/>
              </a:ext>
            </a:extLst>
          </p:cNvPr>
          <p:cNvSpPr>
            <a:spLocks noGrp="1"/>
          </p:cNvSpPr>
          <p:nvPr>
            <p:ph type="body" sz="quarter" idx="13"/>
          </p:nvPr>
        </p:nvSpPr>
        <p:spPr>
          <a:xfrm>
            <a:off x="1066428" y="1804190"/>
            <a:ext cx="4523339" cy="3493823"/>
          </a:xfrm>
        </p:spPr>
        <p:txBody>
          <a:bodyPr/>
          <a:lstStyle/>
          <a:p>
            <a:pPr marL="0" indent="0">
              <a:spcAft>
                <a:spcPts val="3000"/>
              </a:spcAft>
              <a:buNone/>
            </a:pPr>
            <a:r>
              <a:rPr lang="en-US" sz="1400" dirty="0">
                <a:latin typeface="Arial" panose="020B0604020202020204" pitchFamily="34" charset="0"/>
              </a:rPr>
              <a:t>Prescription drug coverage</a:t>
            </a:r>
          </a:p>
          <a:p>
            <a:pPr marL="0" indent="0">
              <a:lnSpc>
                <a:spcPct val="100000"/>
              </a:lnSpc>
              <a:spcAft>
                <a:spcPts val="1200"/>
              </a:spcAft>
              <a:buNone/>
            </a:pPr>
            <a:r>
              <a:rPr lang="en-US" sz="1400" dirty="0">
                <a:latin typeface="Arial   "/>
              </a:rPr>
              <a:t>Vision, hearing and chiropractic coverage</a:t>
            </a:r>
          </a:p>
          <a:p>
            <a:pPr marL="0" indent="0">
              <a:lnSpc>
                <a:spcPct val="100000"/>
              </a:lnSpc>
              <a:spcAft>
                <a:spcPts val="1200"/>
              </a:spcAft>
              <a:buNone/>
            </a:pPr>
            <a:endParaRPr lang="en-US" sz="1400" b="1" dirty="0"/>
          </a:p>
          <a:p>
            <a:pPr marL="0" indent="0">
              <a:spcAft>
                <a:spcPts val="3600"/>
              </a:spcAft>
              <a:buNone/>
            </a:pPr>
            <a:r>
              <a:rPr lang="en-US" sz="1400" dirty="0">
                <a:latin typeface="Arial" panose="020B0604020202020204" pitchFamily="34" charset="0"/>
              </a:rPr>
              <a:t>No referral needed to see a specialist</a:t>
            </a:r>
          </a:p>
        </p:txBody>
      </p:sp>
      <p:sp>
        <p:nvSpPr>
          <p:cNvPr id="8" name="Title 1">
            <a:extLst>
              <a:ext uri="{FF2B5EF4-FFF2-40B4-BE49-F238E27FC236}">
                <a16:creationId xmlns:a16="http://schemas.microsoft.com/office/drawing/2014/main" id="{592CEC73-44B3-363B-CD79-413FF31B6D95}"/>
              </a:ext>
            </a:extLst>
          </p:cNvPr>
          <p:cNvSpPr txBox="1">
            <a:spLocks/>
          </p:cNvSpPr>
          <p:nvPr/>
        </p:nvSpPr>
        <p:spPr>
          <a:xfrm>
            <a:off x="374903" y="347473"/>
            <a:ext cx="4930743" cy="326818"/>
          </a:xfrm>
          <a:prstGeom prst="rect">
            <a:avLst/>
          </a:prstGeom>
        </p:spPr>
        <p:txBody>
          <a:bodyPr vert="horz" lIns="91440" tIns="45720" rIns="91440" bIns="45720" rtlCol="0" anchor="t" anchorCtr="0">
            <a:noAutofit/>
          </a:bodyPr>
          <a:lstStyle>
            <a:lvl1pPr algn="l" defTabSz="685750" rtl="0" eaLnBrk="1" latinLnBrk="0" hangingPunct="1">
              <a:lnSpc>
                <a:spcPct val="100000"/>
              </a:lnSpc>
              <a:spcBef>
                <a:spcPct val="0"/>
              </a:spcBef>
              <a:buNone/>
              <a:defRPr sz="2800" b="1" i="0" kern="1200" spc="0" baseline="0">
                <a:solidFill>
                  <a:schemeClr val="accent1"/>
                </a:solidFill>
                <a:latin typeface="+mj-lt"/>
                <a:ea typeface="+mj-ea"/>
                <a:cs typeface="+mj-cs"/>
              </a:defRPr>
            </a:lvl1pPr>
          </a:lstStyle>
          <a:p>
            <a:pPr>
              <a:spcBef>
                <a:spcPts val="600"/>
              </a:spcBef>
              <a:spcAft>
                <a:spcPts val="600"/>
              </a:spcAft>
            </a:pPr>
            <a:r>
              <a:rPr lang="en-US" sz="1200" b="1" dirty="0">
                <a:solidFill>
                  <a:schemeClr val="tx1"/>
                </a:solidFill>
                <a:latin typeface="+mn-lt"/>
              </a:rPr>
              <a:t>UnitedHealthcare</a:t>
            </a:r>
            <a:r>
              <a:rPr lang="en-US" sz="1200" b="1" baseline="30000" dirty="0">
                <a:solidFill>
                  <a:schemeClr val="tx1"/>
                </a:solidFill>
                <a:latin typeface="+mn-lt"/>
              </a:rPr>
              <a:t>®</a:t>
            </a:r>
            <a:r>
              <a:rPr lang="en-US" sz="1200" b="1" dirty="0">
                <a:solidFill>
                  <a:schemeClr val="tx1"/>
                </a:solidFill>
                <a:latin typeface="+mn-lt"/>
              </a:rPr>
              <a:t> Group Medicare Advantage National PPO Plan</a:t>
            </a:r>
            <a:endParaRPr lang="en-US" dirty="0"/>
          </a:p>
        </p:txBody>
      </p:sp>
      <p:sp>
        <p:nvSpPr>
          <p:cNvPr id="24" name="Title 6">
            <a:extLst>
              <a:ext uri="{FF2B5EF4-FFF2-40B4-BE49-F238E27FC236}">
                <a16:creationId xmlns:a16="http://schemas.microsoft.com/office/drawing/2014/main" id="{064CC79B-CB3C-9C0D-AA91-282FEC52583E}"/>
              </a:ext>
            </a:extLst>
          </p:cNvPr>
          <p:cNvSpPr>
            <a:spLocks noGrp="1"/>
          </p:cNvSpPr>
          <p:nvPr>
            <p:ph type="title"/>
          </p:nvPr>
        </p:nvSpPr>
        <p:spPr>
          <a:xfrm>
            <a:off x="371801" y="660288"/>
            <a:ext cx="8323312" cy="743571"/>
          </a:xfrm>
        </p:spPr>
        <p:txBody>
          <a:bodyPr/>
          <a:lstStyle/>
          <a:p>
            <a:r>
              <a:rPr lang="en-US" dirty="0"/>
              <a:t>Plan highlights</a:t>
            </a:r>
          </a:p>
        </p:txBody>
      </p:sp>
      <p:pic>
        <p:nvPicPr>
          <p:cNvPr id="6" name="Picture 5">
            <a:extLst>
              <a:ext uri="{FF2B5EF4-FFF2-40B4-BE49-F238E27FC236}">
                <a16:creationId xmlns:a16="http://schemas.microsoft.com/office/drawing/2014/main" id="{5BC380BA-0129-114D-8205-E78746D0A29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517787" y="3154679"/>
            <a:ext cx="548641" cy="548641"/>
          </a:xfrm>
          <a:prstGeom prst="rect">
            <a:avLst/>
          </a:prstGeom>
        </p:spPr>
      </p:pic>
      <p:sp>
        <p:nvSpPr>
          <p:cNvPr id="9" name="TextBox 8">
            <a:extLst>
              <a:ext uri="{FF2B5EF4-FFF2-40B4-BE49-F238E27FC236}">
                <a16:creationId xmlns:a16="http://schemas.microsoft.com/office/drawing/2014/main" id="{7ECA62E4-E132-A41E-BF71-E34C8A33F90A}"/>
              </a:ext>
            </a:extLst>
          </p:cNvPr>
          <p:cNvSpPr txBox="1"/>
          <p:nvPr/>
        </p:nvSpPr>
        <p:spPr>
          <a:xfrm>
            <a:off x="6110433" y="1762873"/>
            <a:ext cx="2733485" cy="1869743"/>
          </a:xfrm>
          <a:prstGeom prst="rect">
            <a:avLst/>
          </a:prstGeom>
          <a:noFill/>
        </p:spPr>
        <p:txBody>
          <a:bodyPr wrap="square">
            <a:spAutoFit/>
          </a:bodyPr>
          <a:lstStyle/>
          <a:p>
            <a:pPr>
              <a:spcBef>
                <a:spcPts val="300"/>
              </a:spcBef>
              <a:spcAft>
                <a:spcPts val="600"/>
              </a:spcAft>
            </a:pPr>
            <a:r>
              <a:rPr lang="en-US" sz="1600" b="1" dirty="0">
                <a:solidFill>
                  <a:schemeClr val="accent1"/>
                </a:solidFill>
                <a:latin typeface="+mj-lt"/>
                <a:cs typeface="Arial" panose="020B0604020202020204" pitchFamily="34" charset="0"/>
              </a:rPr>
              <a:t>Coverage for visiting doctors, clinics and hospitals</a:t>
            </a:r>
          </a:p>
          <a:p>
            <a:pPr>
              <a:spcBef>
                <a:spcPts val="300"/>
              </a:spcBef>
              <a:spcAft>
                <a:spcPts val="600"/>
              </a:spcAft>
            </a:pPr>
            <a:r>
              <a:rPr lang="en-US" sz="1200" dirty="0">
                <a:latin typeface="Arial" panose="020B0604020202020204" pitchFamily="34" charset="0"/>
                <a:cs typeface="Arial" panose="020B0604020202020204" pitchFamily="34" charset="0"/>
              </a:rPr>
              <a:t>You may see a doctor outside the network for the same cost share as network providers as long as they </a:t>
            </a:r>
            <a:r>
              <a:rPr lang="en-US" sz="1200" dirty="0">
                <a:effectLst/>
                <a:latin typeface="Arial" panose="020B0604020202020204" pitchFamily="34" charset="0"/>
                <a:cs typeface="Arial" panose="020B0604020202020204" pitchFamily="34" charset="0"/>
              </a:rPr>
              <a:t>participate in </a:t>
            </a:r>
            <a:r>
              <a:rPr lang="en-US" sz="1200" dirty="0">
                <a:latin typeface="Arial" panose="020B0604020202020204" pitchFamily="34" charset="0"/>
                <a:cs typeface="Arial" panose="020B0604020202020204" pitchFamily="34" charset="0"/>
              </a:rPr>
              <a:t>the Medicare Program and accept the plan.</a:t>
            </a:r>
          </a:p>
        </p:txBody>
      </p:sp>
    </p:spTree>
    <p:extLst>
      <p:ext uri="{BB962C8B-B14F-4D97-AF65-F5344CB8AC3E}">
        <p14:creationId xmlns:p14="http://schemas.microsoft.com/office/powerpoint/2010/main" val="417120559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theme/theme1.xml><?xml version="1.0" encoding="utf-8"?>
<a:theme xmlns:a="http://schemas.openxmlformats.org/drawingml/2006/main" name="Master Theme">
  <a:themeElements>
    <a:clrScheme name="Custom 3">
      <a:dk1>
        <a:srgbClr val="002677"/>
      </a:dk1>
      <a:lt1>
        <a:srgbClr val="FFFFFF"/>
      </a:lt1>
      <a:dk2>
        <a:srgbClr val="595959"/>
      </a:dk2>
      <a:lt2>
        <a:srgbClr val="CCF2F7"/>
      </a:lt2>
      <a:accent1>
        <a:srgbClr val="002677"/>
      </a:accent1>
      <a:accent2>
        <a:srgbClr val="00BED5"/>
      </a:accent2>
      <a:accent3>
        <a:srgbClr val="99E5EE"/>
      </a:accent3>
      <a:accent4>
        <a:srgbClr val="F5B700"/>
      </a:accent4>
      <a:accent5>
        <a:srgbClr val="FBE299"/>
      </a:accent5>
      <a:accent6>
        <a:srgbClr val="FF681F"/>
      </a:accent6>
      <a:hlink>
        <a:srgbClr val="196ECF"/>
      </a:hlink>
      <a:folHlink>
        <a:srgbClr val="002677"/>
      </a:folHlink>
    </a:clrScheme>
    <a:fontScheme name="UnitedHealthcar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2">
              <a:lumMod val="40000"/>
              <a:lumOff val="6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B022F73D1D58447B8DCA9824B0AB698" ma:contentTypeVersion="4" ma:contentTypeDescription="Create a new document." ma:contentTypeScope="" ma:versionID="a5660ad2ba76f9dac767222dc52c703c">
  <xsd:schema xmlns:xsd="http://www.w3.org/2001/XMLSchema" xmlns:xs="http://www.w3.org/2001/XMLSchema" xmlns:p="http://schemas.microsoft.com/office/2006/metadata/properties" xmlns:ns2="d162467f-5496-44ce-9126-ecd7ec977a9d" targetNamespace="http://schemas.microsoft.com/office/2006/metadata/properties" ma:root="true" ma:fieldsID="2314931ba19648b13daf1d0f2de2ba12" ns2:_="">
    <xsd:import namespace="d162467f-5496-44ce-9126-ecd7ec977a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62467f-5496-44ce-9126-ecd7ec977a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32110F1-19B7-4C73-9E07-3270B0B6B3C3}">
  <ds:schemaRefs>
    <ds:schemaRef ds:uri="http://schemas.microsoft.com/sharepoint/v3/contenttype/forms"/>
  </ds:schemaRefs>
</ds:datastoreItem>
</file>

<file path=customXml/itemProps2.xml><?xml version="1.0" encoding="utf-8"?>
<ds:datastoreItem xmlns:ds="http://schemas.openxmlformats.org/officeDocument/2006/customXml" ds:itemID="{5F106245-334A-4E20-9144-D4B833DF7C14}">
  <ds:schemaRefs>
    <ds:schemaRef ds:uri="d162467f-5496-44ce-9126-ecd7ec977a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2A875E5-64A8-4D19-8EAE-184B9CD19DC7}">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d162467f-5496-44ce-9126-ecd7ec977a9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3227</TotalTime>
  <Words>7654</Words>
  <Application>Microsoft Office PowerPoint</Application>
  <PresentationFormat>On-screen Show (4:3)</PresentationFormat>
  <Paragraphs>511</Paragraphs>
  <Slides>38</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Arial   </vt:lpstr>
      <vt:lpstr>Calibri</vt:lpstr>
      <vt:lpstr>Georgia</vt:lpstr>
      <vt:lpstr>Helvetica</vt:lpstr>
      <vt:lpstr>System Font Regular</vt:lpstr>
      <vt:lpstr>Master Theme</vt:lpstr>
      <vt:lpstr>There’s so much more</vt:lpstr>
      <vt:lpstr>PowerPoint Presentation</vt:lpstr>
      <vt:lpstr>Original Medicare basics</vt:lpstr>
      <vt:lpstr>When are you eligible for Medicare?</vt:lpstr>
      <vt:lpstr>Understanding your Medicare choices</vt:lpstr>
      <vt:lpstr>PowerPoint Presentation</vt:lpstr>
      <vt:lpstr>UnitedHealthcare® Group Medicare Advantage National PPO Plan Plan benefits, programs and features</vt:lpstr>
      <vt:lpstr>UnitedHealthcare® Group Medicare Advantage National PPO Plan Plan highlights</vt:lpstr>
      <vt:lpstr>Plan highlights</vt:lpstr>
      <vt:lpstr>UnitedHealthcare® Group Medicare Advantage National PPO Plan</vt:lpstr>
      <vt:lpstr>Plan benefits</vt:lpstr>
      <vt:lpstr>Preventive services </vt:lpstr>
      <vt:lpstr>Additional benefits</vt:lpstr>
      <vt:lpstr>Vision exam and eyewear*</vt:lpstr>
      <vt:lpstr>PowerPoint Presentation</vt:lpstr>
      <vt:lpstr>Full coverage in the gap</vt:lpstr>
      <vt:lpstr>Part D (prescription drug) plan</vt:lpstr>
      <vt:lpstr>Common vaccines covered under:</vt:lpstr>
      <vt:lpstr>Schedule a $0 Annual Wellness Visit  and physical*</vt:lpstr>
      <vt:lpstr>UnitedHealthcare®  HouseCalls*</vt:lpstr>
      <vt:lpstr>Take an active role in your health  with Renew by UnitedHealthcare®*</vt:lpstr>
      <vt:lpstr>Renew Active®&lt;3&gt;  by UnitedHealthcare</vt:lpstr>
      <vt:lpstr>Join the healthy,  happy movement</vt:lpstr>
      <vt:lpstr>Get care virtually anywhere</vt:lpstr>
      <vt:lpstr>24/7 Nurse Support&lt;5&gt;</vt:lpstr>
      <vt:lpstr>UnitedHealthcare Healthy at Home </vt:lpstr>
      <vt:lpstr>UnitedHealthcare Hearing</vt:lpstr>
      <vt:lpstr>Understanding Original Medicare’s rules</vt:lpstr>
      <vt:lpstr>What to expect next</vt:lpstr>
      <vt:lpstr>What to expect next</vt:lpstr>
      <vt:lpstr>Visit the Virtual Education Center  to explore and learn more</vt:lpstr>
      <vt:lpstr>Register for your secure personal online account at retiree.uhc.com</vt:lpstr>
      <vt:lpstr>How to enroll</vt:lpstr>
      <vt:lpstr>Enrolling for Lewis County retirees</vt:lpstr>
      <vt:lpstr>Questions and answers</vt:lpstr>
      <vt:lpstr>Thank you We look forward to welcoming you to our Medicare family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Gareth Walters</dc:creator>
  <cp:lastModifiedBy>Scinto, David J</cp:lastModifiedBy>
  <cp:revision>524</cp:revision>
  <cp:lastPrinted>2022-04-27T13:39:04Z</cp:lastPrinted>
  <dcterms:created xsi:type="dcterms:W3CDTF">2020-04-04T18:38:29Z</dcterms:created>
  <dcterms:modified xsi:type="dcterms:W3CDTF">2023-09-19T13:33:04Z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0x010100FB022F73D1D58447B8DCA9824B0AB698</vt:lpwstr>
  </property>
  <property fmtid="{D5CDD505-2E9C-101B-9397-08002B2CF9AE}" pid="3" name="MSIP_Label_a8a73c85-e524-44a6-bd58-7df7ef87be8f_Enabled">
    <vt:lpwstr>true</vt:lpwstr>
  </property>
  <property fmtid="{D5CDD505-2E9C-101B-9397-08002B2CF9AE}" pid="4" name="MSIP_Label_a8a73c85-e524-44a6-bd58-7df7ef87be8f_SetDate">
    <vt:lpwstr>2022-10-17T13:27:17Z</vt:lpwstr>
  </property>
  <property fmtid="{D5CDD505-2E9C-101B-9397-08002B2CF9AE}" pid="5" name="MSIP_Label_a8a73c85-e524-44a6-bd58-7df7ef87be8f_Method">
    <vt:lpwstr>Privileged</vt:lpwstr>
  </property>
  <property fmtid="{D5CDD505-2E9C-101B-9397-08002B2CF9AE}" pid="6" name="MSIP_Label_a8a73c85-e524-44a6-bd58-7df7ef87be8f_Name">
    <vt:lpwstr>Internal Label</vt:lpwstr>
  </property>
  <property fmtid="{D5CDD505-2E9C-101B-9397-08002B2CF9AE}" pid="7" name="MSIP_Label_a8a73c85-e524-44a6-bd58-7df7ef87be8f_SiteId">
    <vt:lpwstr>db05faca-c82a-4b9d-b9c5-0f64b6755421</vt:lpwstr>
  </property>
  <property fmtid="{D5CDD505-2E9C-101B-9397-08002B2CF9AE}" pid="8" name="MSIP_Label_a8a73c85-e524-44a6-bd58-7df7ef87be8f_ActionId">
    <vt:lpwstr>4d7353e4-4e28-4b3e-bff4-65597a7399f7</vt:lpwstr>
  </property>
  <property fmtid="{D5CDD505-2E9C-101B-9397-08002B2CF9AE}" pid="9" name="MSIP_Label_a8a73c85-e524-44a6-bd58-7df7ef87be8f_ContentBits">
    <vt:lpwstr>0</vt:lpwstr>
  </property>
</Properties>
</file>