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1" r:id="rId4"/>
    <p:sldId id="262" r:id="rId5"/>
    <p:sldId id="275" r:id="rId6"/>
    <p:sldId id="263" r:id="rId7"/>
    <p:sldId id="264" r:id="rId8"/>
    <p:sldId id="266" r:id="rId9"/>
    <p:sldId id="273" r:id="rId10"/>
    <p:sldId id="27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57A"/>
    <a:srgbClr val="26A1D0"/>
    <a:srgbClr val="FFFFFF"/>
    <a:srgbClr val="22B5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327"/>
  </p:normalViewPr>
  <p:slideViewPr>
    <p:cSldViewPr snapToGrid="0" snapToObjects="1">
      <p:cViewPr varScale="1">
        <p:scale>
          <a:sx n="72" d="100"/>
          <a:sy n="72" d="100"/>
        </p:scale>
        <p:origin x="8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FDBA27-F83E-491E-BEF6-366133216D40}" type="doc">
      <dgm:prSet loTypeId="urn:microsoft.com/office/officeart/2008/layout/LinedList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26D3256-6B86-4AB5-AC1B-448E799027F5}">
      <dgm:prSet/>
      <dgm:spPr/>
      <dgm:t>
        <a:bodyPr/>
        <a:lstStyle/>
        <a:p>
          <a:r>
            <a:rPr lang="en-US" b="0" i="0" baseline="0"/>
            <a:t>Eric Virkler		Lewis County Treasurer</a:t>
          </a:r>
          <a:endParaRPr lang="en-US"/>
        </a:p>
      </dgm:t>
    </dgm:pt>
    <dgm:pt modelId="{17171054-6CD3-41A0-BC57-194C6E5ED53C}" type="parTrans" cxnId="{FB9848D8-57A2-47F6-AB9C-C0FC2B04BD10}">
      <dgm:prSet/>
      <dgm:spPr/>
      <dgm:t>
        <a:bodyPr/>
        <a:lstStyle/>
        <a:p>
          <a:endParaRPr lang="en-US"/>
        </a:p>
      </dgm:t>
    </dgm:pt>
    <dgm:pt modelId="{9CDA6DE6-01AA-49BA-8F67-13254C34A97E}" type="sibTrans" cxnId="{FB9848D8-57A2-47F6-AB9C-C0FC2B04BD10}">
      <dgm:prSet/>
      <dgm:spPr/>
      <dgm:t>
        <a:bodyPr/>
        <a:lstStyle/>
        <a:p>
          <a:endParaRPr lang="en-US"/>
        </a:p>
      </dgm:t>
    </dgm:pt>
    <dgm:pt modelId="{E4507F35-6CBE-45E3-BA78-0D317BC4623C}">
      <dgm:prSet/>
      <dgm:spPr/>
      <dgm:t>
        <a:bodyPr/>
        <a:lstStyle/>
        <a:p>
          <a:r>
            <a:rPr lang="en-US" b="0" i="0" baseline="0"/>
            <a:t>Joyce Hodkinson	Lewis County Benefits Manager</a:t>
          </a:r>
          <a:endParaRPr lang="en-US"/>
        </a:p>
      </dgm:t>
    </dgm:pt>
    <dgm:pt modelId="{AAD9E094-673E-4673-B3F4-BAF3E5C78BC6}" type="parTrans" cxnId="{B76757D2-9620-411E-8010-DA6179C4DD53}">
      <dgm:prSet/>
      <dgm:spPr/>
      <dgm:t>
        <a:bodyPr/>
        <a:lstStyle/>
        <a:p>
          <a:endParaRPr lang="en-US"/>
        </a:p>
      </dgm:t>
    </dgm:pt>
    <dgm:pt modelId="{48D46C14-163F-4744-9855-0ED295F2E24B}" type="sibTrans" cxnId="{B76757D2-9620-411E-8010-DA6179C4DD53}">
      <dgm:prSet/>
      <dgm:spPr/>
      <dgm:t>
        <a:bodyPr/>
        <a:lstStyle/>
        <a:p>
          <a:endParaRPr lang="en-US"/>
        </a:p>
      </dgm:t>
    </dgm:pt>
    <dgm:pt modelId="{3A9EA537-7D1F-4375-8F1C-56F34420E922}">
      <dgm:prSet/>
      <dgm:spPr/>
      <dgm:t>
        <a:bodyPr/>
        <a:lstStyle/>
        <a:p>
          <a:r>
            <a:rPr lang="en-US" b="0" i="0" baseline="0" dirty="0"/>
            <a:t>Suzie Phillips		Gilroy </a:t>
          </a:r>
          <a:r>
            <a:rPr lang="en-US" b="0" i="0" baseline="0" dirty="0" err="1"/>
            <a:t>Kernan</a:t>
          </a:r>
          <a:r>
            <a:rPr lang="en-US" b="0" i="0" baseline="0" dirty="0"/>
            <a:t> &amp; Gilroy (</a:t>
          </a:r>
          <a:r>
            <a:rPr lang="en-US" b="0" i="0" baseline="0" dirty="0" err="1"/>
            <a:t>GKG</a:t>
          </a:r>
          <a:r>
            <a:rPr lang="en-US" b="0" i="0" baseline="0" dirty="0"/>
            <a:t>) – Health Plan Consultant</a:t>
          </a:r>
          <a:endParaRPr lang="en-US" dirty="0"/>
        </a:p>
      </dgm:t>
    </dgm:pt>
    <dgm:pt modelId="{8FD9D8DE-5784-437A-8899-719177DFE696}" type="parTrans" cxnId="{7FBE96D7-5C9E-4D91-A04A-A91567DB4563}">
      <dgm:prSet/>
      <dgm:spPr/>
      <dgm:t>
        <a:bodyPr/>
        <a:lstStyle/>
        <a:p>
          <a:endParaRPr lang="en-US"/>
        </a:p>
      </dgm:t>
    </dgm:pt>
    <dgm:pt modelId="{9917C7F8-3A53-487D-BF34-02B6275A6E5E}" type="sibTrans" cxnId="{7FBE96D7-5C9E-4D91-A04A-A91567DB4563}">
      <dgm:prSet/>
      <dgm:spPr/>
      <dgm:t>
        <a:bodyPr/>
        <a:lstStyle/>
        <a:p>
          <a:endParaRPr lang="en-US"/>
        </a:p>
      </dgm:t>
    </dgm:pt>
    <dgm:pt modelId="{8F74730B-C61B-4BDF-BDB1-1B15A3E556E3}">
      <dgm:prSet/>
      <dgm:spPr/>
      <dgm:t>
        <a:bodyPr/>
        <a:lstStyle/>
        <a:p>
          <a:r>
            <a:rPr lang="en-US" b="0" i="0" baseline="0" dirty="0"/>
            <a:t>Robert Broccoli	Gilroy </a:t>
          </a:r>
          <a:r>
            <a:rPr lang="en-US" b="0" i="0" baseline="0" dirty="0" err="1"/>
            <a:t>Kernan</a:t>
          </a:r>
          <a:r>
            <a:rPr lang="en-US" b="0" i="0" baseline="0" dirty="0"/>
            <a:t> &amp; Gilroy (</a:t>
          </a:r>
          <a:r>
            <a:rPr lang="en-US" b="0" i="0" baseline="0" dirty="0" err="1"/>
            <a:t>GKG</a:t>
          </a:r>
          <a:r>
            <a:rPr lang="en-US" b="0" i="0" baseline="0" dirty="0"/>
            <a:t>) – Health Plan Consultant</a:t>
          </a:r>
          <a:endParaRPr lang="en-US" dirty="0"/>
        </a:p>
      </dgm:t>
    </dgm:pt>
    <dgm:pt modelId="{1EC55098-EADF-4380-B96A-82B6758580FE}" type="parTrans" cxnId="{19D337E0-B944-4FEB-8F88-5F0C7DF9AA26}">
      <dgm:prSet/>
      <dgm:spPr/>
      <dgm:t>
        <a:bodyPr/>
        <a:lstStyle/>
        <a:p>
          <a:endParaRPr lang="en-US"/>
        </a:p>
      </dgm:t>
    </dgm:pt>
    <dgm:pt modelId="{D275AA26-6C68-4127-B1CE-B7F0107C0DC6}" type="sibTrans" cxnId="{19D337E0-B944-4FEB-8F88-5F0C7DF9AA26}">
      <dgm:prSet/>
      <dgm:spPr/>
      <dgm:t>
        <a:bodyPr/>
        <a:lstStyle/>
        <a:p>
          <a:endParaRPr lang="en-US"/>
        </a:p>
      </dgm:t>
    </dgm:pt>
    <dgm:pt modelId="{FD15CF73-B764-4203-A18A-0DA0EEEBAAF6}">
      <dgm:prSet/>
      <dgm:spPr/>
      <dgm:t>
        <a:bodyPr/>
        <a:lstStyle/>
        <a:p>
          <a:r>
            <a:rPr lang="en-US" b="0" i="0" baseline="0" dirty="0"/>
            <a:t>Doug Bulman		Statewide Purchasing Alliance of NY (SPANY) – Broome County 				Purchasing Alliance (BCPA)</a:t>
          </a:r>
          <a:endParaRPr lang="en-US" dirty="0"/>
        </a:p>
      </dgm:t>
    </dgm:pt>
    <dgm:pt modelId="{E145A43E-22FF-48CF-9876-C0573953FD36}" type="parTrans" cxnId="{95545CF5-E9A3-4991-A1F8-E705F4A9323D}">
      <dgm:prSet/>
      <dgm:spPr/>
      <dgm:t>
        <a:bodyPr/>
        <a:lstStyle/>
        <a:p>
          <a:endParaRPr lang="en-US"/>
        </a:p>
      </dgm:t>
    </dgm:pt>
    <dgm:pt modelId="{EED680F4-E357-4FD6-B440-4BCB69BDFB0B}" type="sibTrans" cxnId="{95545CF5-E9A3-4991-A1F8-E705F4A9323D}">
      <dgm:prSet/>
      <dgm:spPr/>
      <dgm:t>
        <a:bodyPr/>
        <a:lstStyle/>
        <a:p>
          <a:endParaRPr lang="en-US"/>
        </a:p>
      </dgm:t>
    </dgm:pt>
    <dgm:pt modelId="{6AADF7DC-85AB-4361-8D5C-74C07752672F}">
      <dgm:prSet/>
      <dgm:spPr/>
      <dgm:t>
        <a:bodyPr/>
        <a:lstStyle/>
        <a:p>
          <a:r>
            <a:rPr lang="en-US" b="0" i="0" baseline="0" dirty="0"/>
            <a:t>Kevin McManus	Statewide Purchasing Alliance of NY (SPANY) – Broome County 				Purchasing Alliance (BCPA)</a:t>
          </a:r>
          <a:endParaRPr lang="en-US" dirty="0"/>
        </a:p>
      </dgm:t>
    </dgm:pt>
    <dgm:pt modelId="{95FCEBCD-C5ED-40D9-A68F-2987E45111B5}" type="parTrans" cxnId="{C4F1E78E-CC23-40CF-A26D-F3AC683BE4E4}">
      <dgm:prSet/>
      <dgm:spPr/>
      <dgm:t>
        <a:bodyPr/>
        <a:lstStyle/>
        <a:p>
          <a:endParaRPr lang="en-US"/>
        </a:p>
      </dgm:t>
    </dgm:pt>
    <dgm:pt modelId="{4B18A8B4-C891-45F1-BF90-82BD3BC5EF70}" type="sibTrans" cxnId="{C4F1E78E-CC23-40CF-A26D-F3AC683BE4E4}">
      <dgm:prSet/>
      <dgm:spPr/>
      <dgm:t>
        <a:bodyPr/>
        <a:lstStyle/>
        <a:p>
          <a:endParaRPr lang="en-US"/>
        </a:p>
      </dgm:t>
    </dgm:pt>
    <dgm:pt modelId="{F40BDE66-E4D3-4C8C-87BC-E377F36BFEF7}">
      <dgm:prSet/>
      <dgm:spPr/>
      <dgm:t>
        <a:bodyPr/>
        <a:lstStyle/>
        <a:p>
          <a:r>
            <a:rPr lang="en-US" b="0" i="0" baseline="0" dirty="0"/>
            <a:t>David Scinto		United Health Care, Retiree Solutions </a:t>
          </a:r>
          <a:endParaRPr lang="en-US" dirty="0"/>
        </a:p>
      </dgm:t>
    </dgm:pt>
    <dgm:pt modelId="{3EE2E84A-26C8-4000-AB57-2619F94EB682}" type="parTrans" cxnId="{6C42D79B-539B-4828-A183-D1F4DDB822C1}">
      <dgm:prSet/>
      <dgm:spPr/>
      <dgm:t>
        <a:bodyPr/>
        <a:lstStyle/>
        <a:p>
          <a:endParaRPr lang="en-US"/>
        </a:p>
      </dgm:t>
    </dgm:pt>
    <dgm:pt modelId="{FD2EC678-D912-4226-AA30-2380EF8A8D3F}" type="sibTrans" cxnId="{6C42D79B-539B-4828-A183-D1F4DDB822C1}">
      <dgm:prSet/>
      <dgm:spPr/>
      <dgm:t>
        <a:bodyPr/>
        <a:lstStyle/>
        <a:p>
          <a:endParaRPr lang="en-US"/>
        </a:p>
      </dgm:t>
    </dgm:pt>
    <dgm:pt modelId="{1F389955-2463-4643-A12C-4AF562BA71EA}" type="pres">
      <dgm:prSet presAssocID="{91FDBA27-F83E-491E-BEF6-366133216D40}" presName="vert0" presStyleCnt="0">
        <dgm:presLayoutVars>
          <dgm:dir/>
          <dgm:animOne val="branch"/>
          <dgm:animLvl val="lvl"/>
        </dgm:presLayoutVars>
      </dgm:prSet>
      <dgm:spPr/>
    </dgm:pt>
    <dgm:pt modelId="{9F041457-E813-44F1-A8B7-3227B37EA611}" type="pres">
      <dgm:prSet presAssocID="{B26D3256-6B86-4AB5-AC1B-448E799027F5}" presName="thickLine" presStyleLbl="alignNode1" presStyleIdx="0" presStyleCnt="7"/>
      <dgm:spPr/>
    </dgm:pt>
    <dgm:pt modelId="{42C9A5FA-7C78-4D1E-BF9D-C234AD51EDF8}" type="pres">
      <dgm:prSet presAssocID="{B26D3256-6B86-4AB5-AC1B-448E799027F5}" presName="horz1" presStyleCnt="0"/>
      <dgm:spPr/>
    </dgm:pt>
    <dgm:pt modelId="{9AD84C6F-E6FF-404A-95AF-D0223C19308F}" type="pres">
      <dgm:prSet presAssocID="{B26D3256-6B86-4AB5-AC1B-448E799027F5}" presName="tx1" presStyleLbl="revTx" presStyleIdx="0" presStyleCnt="7"/>
      <dgm:spPr/>
    </dgm:pt>
    <dgm:pt modelId="{A80568E8-4C04-49CB-B3AA-D5269BD36654}" type="pres">
      <dgm:prSet presAssocID="{B26D3256-6B86-4AB5-AC1B-448E799027F5}" presName="vert1" presStyleCnt="0"/>
      <dgm:spPr/>
    </dgm:pt>
    <dgm:pt modelId="{BFED485D-F263-446F-9927-A6F22801F6FE}" type="pres">
      <dgm:prSet presAssocID="{E4507F35-6CBE-45E3-BA78-0D317BC4623C}" presName="thickLine" presStyleLbl="alignNode1" presStyleIdx="1" presStyleCnt="7"/>
      <dgm:spPr/>
    </dgm:pt>
    <dgm:pt modelId="{62DD250D-C74D-4B9E-AF7C-C7697604C46A}" type="pres">
      <dgm:prSet presAssocID="{E4507F35-6CBE-45E3-BA78-0D317BC4623C}" presName="horz1" presStyleCnt="0"/>
      <dgm:spPr/>
    </dgm:pt>
    <dgm:pt modelId="{C7B6D9DE-EDF8-42E0-B3D8-24A81ECD6E0D}" type="pres">
      <dgm:prSet presAssocID="{E4507F35-6CBE-45E3-BA78-0D317BC4623C}" presName="tx1" presStyleLbl="revTx" presStyleIdx="1" presStyleCnt="7"/>
      <dgm:spPr/>
    </dgm:pt>
    <dgm:pt modelId="{4506C3D5-17EE-4CCE-A67E-89797F6CE1DF}" type="pres">
      <dgm:prSet presAssocID="{E4507F35-6CBE-45E3-BA78-0D317BC4623C}" presName="vert1" presStyleCnt="0"/>
      <dgm:spPr/>
    </dgm:pt>
    <dgm:pt modelId="{D5AE2EE6-25C7-439B-8527-6C8571876A2D}" type="pres">
      <dgm:prSet presAssocID="{3A9EA537-7D1F-4375-8F1C-56F34420E922}" presName="thickLine" presStyleLbl="alignNode1" presStyleIdx="2" presStyleCnt="7"/>
      <dgm:spPr/>
    </dgm:pt>
    <dgm:pt modelId="{446633DC-FD01-46F3-AB76-6607DD27D4AF}" type="pres">
      <dgm:prSet presAssocID="{3A9EA537-7D1F-4375-8F1C-56F34420E922}" presName="horz1" presStyleCnt="0"/>
      <dgm:spPr/>
    </dgm:pt>
    <dgm:pt modelId="{EE6350FD-C95C-4C53-8FD7-90EB18D81B64}" type="pres">
      <dgm:prSet presAssocID="{3A9EA537-7D1F-4375-8F1C-56F34420E922}" presName="tx1" presStyleLbl="revTx" presStyleIdx="2" presStyleCnt="7"/>
      <dgm:spPr/>
    </dgm:pt>
    <dgm:pt modelId="{F9D045CA-B1E8-455B-AB60-06ED9A4B7EA2}" type="pres">
      <dgm:prSet presAssocID="{3A9EA537-7D1F-4375-8F1C-56F34420E922}" presName="vert1" presStyleCnt="0"/>
      <dgm:spPr/>
    </dgm:pt>
    <dgm:pt modelId="{F4FC6A34-A8CA-4C4A-830B-0EB591B06BDF}" type="pres">
      <dgm:prSet presAssocID="{8F74730B-C61B-4BDF-BDB1-1B15A3E556E3}" presName="thickLine" presStyleLbl="alignNode1" presStyleIdx="3" presStyleCnt="7"/>
      <dgm:spPr/>
    </dgm:pt>
    <dgm:pt modelId="{08DFEEEE-0B57-4C9C-9C53-4EF53828A67B}" type="pres">
      <dgm:prSet presAssocID="{8F74730B-C61B-4BDF-BDB1-1B15A3E556E3}" presName="horz1" presStyleCnt="0"/>
      <dgm:spPr/>
    </dgm:pt>
    <dgm:pt modelId="{8C73A214-C353-481C-ADB3-6906C5D567D1}" type="pres">
      <dgm:prSet presAssocID="{8F74730B-C61B-4BDF-BDB1-1B15A3E556E3}" presName="tx1" presStyleLbl="revTx" presStyleIdx="3" presStyleCnt="7"/>
      <dgm:spPr/>
    </dgm:pt>
    <dgm:pt modelId="{3DE29727-9D45-4BAB-A6BC-534D709C1C66}" type="pres">
      <dgm:prSet presAssocID="{8F74730B-C61B-4BDF-BDB1-1B15A3E556E3}" presName="vert1" presStyleCnt="0"/>
      <dgm:spPr/>
    </dgm:pt>
    <dgm:pt modelId="{D938FDC2-55AE-4C86-8FE6-B739FC575411}" type="pres">
      <dgm:prSet presAssocID="{FD15CF73-B764-4203-A18A-0DA0EEEBAAF6}" presName="thickLine" presStyleLbl="alignNode1" presStyleIdx="4" presStyleCnt="7"/>
      <dgm:spPr/>
    </dgm:pt>
    <dgm:pt modelId="{55AC7D29-D4EC-4632-A36D-6350599BE874}" type="pres">
      <dgm:prSet presAssocID="{FD15CF73-B764-4203-A18A-0DA0EEEBAAF6}" presName="horz1" presStyleCnt="0"/>
      <dgm:spPr/>
    </dgm:pt>
    <dgm:pt modelId="{0816F631-1E8E-433B-AFA5-445C5D603956}" type="pres">
      <dgm:prSet presAssocID="{FD15CF73-B764-4203-A18A-0DA0EEEBAAF6}" presName="tx1" presStyleLbl="revTx" presStyleIdx="4" presStyleCnt="7"/>
      <dgm:spPr/>
    </dgm:pt>
    <dgm:pt modelId="{E946FC4E-AA0C-464B-AC55-1B112A857E63}" type="pres">
      <dgm:prSet presAssocID="{FD15CF73-B764-4203-A18A-0DA0EEEBAAF6}" presName="vert1" presStyleCnt="0"/>
      <dgm:spPr/>
    </dgm:pt>
    <dgm:pt modelId="{F03F79D9-9EA2-4CF1-8E78-5F859C3FF9E9}" type="pres">
      <dgm:prSet presAssocID="{6AADF7DC-85AB-4361-8D5C-74C07752672F}" presName="thickLine" presStyleLbl="alignNode1" presStyleIdx="5" presStyleCnt="7"/>
      <dgm:spPr/>
    </dgm:pt>
    <dgm:pt modelId="{CCC5D88F-A48E-4F1F-80E9-F08B92BC3BA4}" type="pres">
      <dgm:prSet presAssocID="{6AADF7DC-85AB-4361-8D5C-74C07752672F}" presName="horz1" presStyleCnt="0"/>
      <dgm:spPr/>
    </dgm:pt>
    <dgm:pt modelId="{0A4AB555-EA77-4CBA-BA3F-3AF15DD1CD8E}" type="pres">
      <dgm:prSet presAssocID="{6AADF7DC-85AB-4361-8D5C-74C07752672F}" presName="tx1" presStyleLbl="revTx" presStyleIdx="5" presStyleCnt="7"/>
      <dgm:spPr/>
    </dgm:pt>
    <dgm:pt modelId="{8438700E-BA7A-4D68-BDB5-B3B7D729E3B4}" type="pres">
      <dgm:prSet presAssocID="{6AADF7DC-85AB-4361-8D5C-74C07752672F}" presName="vert1" presStyleCnt="0"/>
      <dgm:spPr/>
    </dgm:pt>
    <dgm:pt modelId="{81E6218A-88B7-405F-B76D-4AFD8F49E2B5}" type="pres">
      <dgm:prSet presAssocID="{F40BDE66-E4D3-4C8C-87BC-E377F36BFEF7}" presName="thickLine" presStyleLbl="alignNode1" presStyleIdx="6" presStyleCnt="7"/>
      <dgm:spPr/>
    </dgm:pt>
    <dgm:pt modelId="{2E1EAECE-0E02-4831-981E-9B4F04C1F149}" type="pres">
      <dgm:prSet presAssocID="{F40BDE66-E4D3-4C8C-87BC-E377F36BFEF7}" presName="horz1" presStyleCnt="0"/>
      <dgm:spPr/>
    </dgm:pt>
    <dgm:pt modelId="{01017DFC-50C7-4BE9-A464-742657C9DA65}" type="pres">
      <dgm:prSet presAssocID="{F40BDE66-E4D3-4C8C-87BC-E377F36BFEF7}" presName="tx1" presStyleLbl="revTx" presStyleIdx="6" presStyleCnt="7"/>
      <dgm:spPr/>
    </dgm:pt>
    <dgm:pt modelId="{F1607CA6-34C0-4624-892F-D06AFD28EDE0}" type="pres">
      <dgm:prSet presAssocID="{F40BDE66-E4D3-4C8C-87BC-E377F36BFEF7}" presName="vert1" presStyleCnt="0"/>
      <dgm:spPr/>
    </dgm:pt>
  </dgm:ptLst>
  <dgm:cxnLst>
    <dgm:cxn modelId="{CB26AB08-2DFA-4BBC-BE6D-9F3BD3445220}" type="presOf" srcId="{FD15CF73-B764-4203-A18A-0DA0EEEBAAF6}" destId="{0816F631-1E8E-433B-AFA5-445C5D603956}" srcOrd="0" destOrd="0" presId="urn:microsoft.com/office/officeart/2008/layout/LinedList"/>
    <dgm:cxn modelId="{A03EDB20-B632-4C70-9E8A-4C9E6F52ED5A}" type="presOf" srcId="{8F74730B-C61B-4BDF-BDB1-1B15A3E556E3}" destId="{8C73A214-C353-481C-ADB3-6906C5D567D1}" srcOrd="0" destOrd="0" presId="urn:microsoft.com/office/officeart/2008/layout/LinedList"/>
    <dgm:cxn modelId="{E9DAFD62-C946-461E-9F8A-D4155F9F875A}" type="presOf" srcId="{6AADF7DC-85AB-4361-8D5C-74C07752672F}" destId="{0A4AB555-EA77-4CBA-BA3F-3AF15DD1CD8E}" srcOrd="0" destOrd="0" presId="urn:microsoft.com/office/officeart/2008/layout/LinedList"/>
    <dgm:cxn modelId="{70A8E444-513C-4BE7-A101-93533FB4FECD}" type="presOf" srcId="{B26D3256-6B86-4AB5-AC1B-448E799027F5}" destId="{9AD84C6F-E6FF-404A-95AF-D0223C19308F}" srcOrd="0" destOrd="0" presId="urn:microsoft.com/office/officeart/2008/layout/LinedList"/>
    <dgm:cxn modelId="{C4F1E78E-CC23-40CF-A26D-F3AC683BE4E4}" srcId="{91FDBA27-F83E-491E-BEF6-366133216D40}" destId="{6AADF7DC-85AB-4361-8D5C-74C07752672F}" srcOrd="5" destOrd="0" parTransId="{95FCEBCD-C5ED-40D9-A68F-2987E45111B5}" sibTransId="{4B18A8B4-C891-45F1-BF90-82BD3BC5EF70}"/>
    <dgm:cxn modelId="{1208B48F-0B77-442F-923D-AC20AEA41810}" type="presOf" srcId="{3A9EA537-7D1F-4375-8F1C-56F34420E922}" destId="{EE6350FD-C95C-4C53-8FD7-90EB18D81B64}" srcOrd="0" destOrd="0" presId="urn:microsoft.com/office/officeart/2008/layout/LinedList"/>
    <dgm:cxn modelId="{6C42D79B-539B-4828-A183-D1F4DDB822C1}" srcId="{91FDBA27-F83E-491E-BEF6-366133216D40}" destId="{F40BDE66-E4D3-4C8C-87BC-E377F36BFEF7}" srcOrd="6" destOrd="0" parTransId="{3EE2E84A-26C8-4000-AB57-2619F94EB682}" sibTransId="{FD2EC678-D912-4226-AA30-2380EF8A8D3F}"/>
    <dgm:cxn modelId="{54FDAFBB-26FA-45EE-B936-F52171906A2B}" type="presOf" srcId="{E4507F35-6CBE-45E3-BA78-0D317BC4623C}" destId="{C7B6D9DE-EDF8-42E0-B3D8-24A81ECD6E0D}" srcOrd="0" destOrd="0" presId="urn:microsoft.com/office/officeart/2008/layout/LinedList"/>
    <dgm:cxn modelId="{B76757D2-9620-411E-8010-DA6179C4DD53}" srcId="{91FDBA27-F83E-491E-BEF6-366133216D40}" destId="{E4507F35-6CBE-45E3-BA78-0D317BC4623C}" srcOrd="1" destOrd="0" parTransId="{AAD9E094-673E-4673-B3F4-BAF3E5C78BC6}" sibTransId="{48D46C14-163F-4744-9855-0ED295F2E24B}"/>
    <dgm:cxn modelId="{7FBE96D7-5C9E-4D91-A04A-A91567DB4563}" srcId="{91FDBA27-F83E-491E-BEF6-366133216D40}" destId="{3A9EA537-7D1F-4375-8F1C-56F34420E922}" srcOrd="2" destOrd="0" parTransId="{8FD9D8DE-5784-437A-8899-719177DFE696}" sibTransId="{9917C7F8-3A53-487D-BF34-02B6275A6E5E}"/>
    <dgm:cxn modelId="{157440D8-688B-4975-941A-488F7F1BC5B6}" type="presOf" srcId="{F40BDE66-E4D3-4C8C-87BC-E377F36BFEF7}" destId="{01017DFC-50C7-4BE9-A464-742657C9DA65}" srcOrd="0" destOrd="0" presId="urn:microsoft.com/office/officeart/2008/layout/LinedList"/>
    <dgm:cxn modelId="{FB9848D8-57A2-47F6-AB9C-C0FC2B04BD10}" srcId="{91FDBA27-F83E-491E-BEF6-366133216D40}" destId="{B26D3256-6B86-4AB5-AC1B-448E799027F5}" srcOrd="0" destOrd="0" parTransId="{17171054-6CD3-41A0-BC57-194C6E5ED53C}" sibTransId="{9CDA6DE6-01AA-49BA-8F67-13254C34A97E}"/>
    <dgm:cxn modelId="{19D337E0-B944-4FEB-8F88-5F0C7DF9AA26}" srcId="{91FDBA27-F83E-491E-BEF6-366133216D40}" destId="{8F74730B-C61B-4BDF-BDB1-1B15A3E556E3}" srcOrd="3" destOrd="0" parTransId="{1EC55098-EADF-4380-B96A-82B6758580FE}" sibTransId="{D275AA26-6C68-4127-B1CE-B7F0107C0DC6}"/>
    <dgm:cxn modelId="{D493DFF0-E676-4FBF-AC76-F4F4818E8667}" type="presOf" srcId="{91FDBA27-F83E-491E-BEF6-366133216D40}" destId="{1F389955-2463-4643-A12C-4AF562BA71EA}" srcOrd="0" destOrd="0" presId="urn:microsoft.com/office/officeart/2008/layout/LinedList"/>
    <dgm:cxn modelId="{95545CF5-E9A3-4991-A1F8-E705F4A9323D}" srcId="{91FDBA27-F83E-491E-BEF6-366133216D40}" destId="{FD15CF73-B764-4203-A18A-0DA0EEEBAAF6}" srcOrd="4" destOrd="0" parTransId="{E145A43E-22FF-48CF-9876-C0573953FD36}" sibTransId="{EED680F4-E357-4FD6-B440-4BCB69BDFB0B}"/>
    <dgm:cxn modelId="{DF46BB19-82F3-40DC-AAC1-D1F31986CC09}" type="presParOf" srcId="{1F389955-2463-4643-A12C-4AF562BA71EA}" destId="{9F041457-E813-44F1-A8B7-3227B37EA611}" srcOrd="0" destOrd="0" presId="urn:microsoft.com/office/officeart/2008/layout/LinedList"/>
    <dgm:cxn modelId="{8DA621DF-A12D-4DCF-8B27-BA0B9A511C3C}" type="presParOf" srcId="{1F389955-2463-4643-A12C-4AF562BA71EA}" destId="{42C9A5FA-7C78-4D1E-BF9D-C234AD51EDF8}" srcOrd="1" destOrd="0" presId="urn:microsoft.com/office/officeart/2008/layout/LinedList"/>
    <dgm:cxn modelId="{51CCC1B7-32DA-42A1-B774-D359518ADBBE}" type="presParOf" srcId="{42C9A5FA-7C78-4D1E-BF9D-C234AD51EDF8}" destId="{9AD84C6F-E6FF-404A-95AF-D0223C19308F}" srcOrd="0" destOrd="0" presId="urn:microsoft.com/office/officeart/2008/layout/LinedList"/>
    <dgm:cxn modelId="{E7504CB9-1241-44EF-88CC-A68B5CEF9559}" type="presParOf" srcId="{42C9A5FA-7C78-4D1E-BF9D-C234AD51EDF8}" destId="{A80568E8-4C04-49CB-B3AA-D5269BD36654}" srcOrd="1" destOrd="0" presId="urn:microsoft.com/office/officeart/2008/layout/LinedList"/>
    <dgm:cxn modelId="{3481C5C9-F185-435C-A7E4-C37D225E51B5}" type="presParOf" srcId="{1F389955-2463-4643-A12C-4AF562BA71EA}" destId="{BFED485D-F263-446F-9927-A6F22801F6FE}" srcOrd="2" destOrd="0" presId="urn:microsoft.com/office/officeart/2008/layout/LinedList"/>
    <dgm:cxn modelId="{67C78D67-8F5D-4A0D-BB37-CCA6F6A099E6}" type="presParOf" srcId="{1F389955-2463-4643-A12C-4AF562BA71EA}" destId="{62DD250D-C74D-4B9E-AF7C-C7697604C46A}" srcOrd="3" destOrd="0" presId="urn:microsoft.com/office/officeart/2008/layout/LinedList"/>
    <dgm:cxn modelId="{DB984286-1BA4-467A-983C-6FF46665E1E6}" type="presParOf" srcId="{62DD250D-C74D-4B9E-AF7C-C7697604C46A}" destId="{C7B6D9DE-EDF8-42E0-B3D8-24A81ECD6E0D}" srcOrd="0" destOrd="0" presId="urn:microsoft.com/office/officeart/2008/layout/LinedList"/>
    <dgm:cxn modelId="{141ECE48-5D4C-4D1E-8F08-2F8B07FEC8E5}" type="presParOf" srcId="{62DD250D-C74D-4B9E-AF7C-C7697604C46A}" destId="{4506C3D5-17EE-4CCE-A67E-89797F6CE1DF}" srcOrd="1" destOrd="0" presId="urn:microsoft.com/office/officeart/2008/layout/LinedList"/>
    <dgm:cxn modelId="{744E3142-C096-45C7-BBB8-3D951FD20760}" type="presParOf" srcId="{1F389955-2463-4643-A12C-4AF562BA71EA}" destId="{D5AE2EE6-25C7-439B-8527-6C8571876A2D}" srcOrd="4" destOrd="0" presId="urn:microsoft.com/office/officeart/2008/layout/LinedList"/>
    <dgm:cxn modelId="{7824CC0F-017C-4B35-BC5A-96A2EF0A5D46}" type="presParOf" srcId="{1F389955-2463-4643-A12C-4AF562BA71EA}" destId="{446633DC-FD01-46F3-AB76-6607DD27D4AF}" srcOrd="5" destOrd="0" presId="urn:microsoft.com/office/officeart/2008/layout/LinedList"/>
    <dgm:cxn modelId="{37E4F94D-40E5-40B2-B028-5B009EE0CCFC}" type="presParOf" srcId="{446633DC-FD01-46F3-AB76-6607DD27D4AF}" destId="{EE6350FD-C95C-4C53-8FD7-90EB18D81B64}" srcOrd="0" destOrd="0" presId="urn:microsoft.com/office/officeart/2008/layout/LinedList"/>
    <dgm:cxn modelId="{B068BB74-BABC-47A6-A0EF-EC831EF2E1C4}" type="presParOf" srcId="{446633DC-FD01-46F3-AB76-6607DD27D4AF}" destId="{F9D045CA-B1E8-455B-AB60-06ED9A4B7EA2}" srcOrd="1" destOrd="0" presId="urn:microsoft.com/office/officeart/2008/layout/LinedList"/>
    <dgm:cxn modelId="{636DF7EB-7243-4000-8FD4-7D78E06AA0CA}" type="presParOf" srcId="{1F389955-2463-4643-A12C-4AF562BA71EA}" destId="{F4FC6A34-A8CA-4C4A-830B-0EB591B06BDF}" srcOrd="6" destOrd="0" presId="urn:microsoft.com/office/officeart/2008/layout/LinedList"/>
    <dgm:cxn modelId="{E688B2B4-A880-4B1A-A6FC-9049867155C2}" type="presParOf" srcId="{1F389955-2463-4643-A12C-4AF562BA71EA}" destId="{08DFEEEE-0B57-4C9C-9C53-4EF53828A67B}" srcOrd="7" destOrd="0" presId="urn:microsoft.com/office/officeart/2008/layout/LinedList"/>
    <dgm:cxn modelId="{5D63F8CE-1EA0-43A3-93FF-72E90CF32696}" type="presParOf" srcId="{08DFEEEE-0B57-4C9C-9C53-4EF53828A67B}" destId="{8C73A214-C353-481C-ADB3-6906C5D567D1}" srcOrd="0" destOrd="0" presId="urn:microsoft.com/office/officeart/2008/layout/LinedList"/>
    <dgm:cxn modelId="{A6220AEE-CE0D-47C0-A4FB-CBCE04EA7C41}" type="presParOf" srcId="{08DFEEEE-0B57-4C9C-9C53-4EF53828A67B}" destId="{3DE29727-9D45-4BAB-A6BC-534D709C1C66}" srcOrd="1" destOrd="0" presId="urn:microsoft.com/office/officeart/2008/layout/LinedList"/>
    <dgm:cxn modelId="{38F392C0-7850-47EF-A095-84061B355184}" type="presParOf" srcId="{1F389955-2463-4643-A12C-4AF562BA71EA}" destId="{D938FDC2-55AE-4C86-8FE6-B739FC575411}" srcOrd="8" destOrd="0" presId="urn:microsoft.com/office/officeart/2008/layout/LinedList"/>
    <dgm:cxn modelId="{44644BCB-FAC4-47A9-9E67-D989CD42275B}" type="presParOf" srcId="{1F389955-2463-4643-A12C-4AF562BA71EA}" destId="{55AC7D29-D4EC-4632-A36D-6350599BE874}" srcOrd="9" destOrd="0" presId="urn:microsoft.com/office/officeart/2008/layout/LinedList"/>
    <dgm:cxn modelId="{4A813108-BC90-4DD1-90A6-DCB236816001}" type="presParOf" srcId="{55AC7D29-D4EC-4632-A36D-6350599BE874}" destId="{0816F631-1E8E-433B-AFA5-445C5D603956}" srcOrd="0" destOrd="0" presId="urn:microsoft.com/office/officeart/2008/layout/LinedList"/>
    <dgm:cxn modelId="{6BCDBF7A-3844-4329-B31F-97A82A2BE40C}" type="presParOf" srcId="{55AC7D29-D4EC-4632-A36D-6350599BE874}" destId="{E946FC4E-AA0C-464B-AC55-1B112A857E63}" srcOrd="1" destOrd="0" presId="urn:microsoft.com/office/officeart/2008/layout/LinedList"/>
    <dgm:cxn modelId="{2520F45A-2037-4ABD-AD9D-9319E08BBCF1}" type="presParOf" srcId="{1F389955-2463-4643-A12C-4AF562BA71EA}" destId="{F03F79D9-9EA2-4CF1-8E78-5F859C3FF9E9}" srcOrd="10" destOrd="0" presId="urn:microsoft.com/office/officeart/2008/layout/LinedList"/>
    <dgm:cxn modelId="{6DA0FE53-5EED-48E3-8212-51CE1DE6E2C0}" type="presParOf" srcId="{1F389955-2463-4643-A12C-4AF562BA71EA}" destId="{CCC5D88F-A48E-4F1F-80E9-F08B92BC3BA4}" srcOrd="11" destOrd="0" presId="urn:microsoft.com/office/officeart/2008/layout/LinedList"/>
    <dgm:cxn modelId="{CD1CD890-30A9-4407-A21E-37B1E1AE7B42}" type="presParOf" srcId="{CCC5D88F-A48E-4F1F-80E9-F08B92BC3BA4}" destId="{0A4AB555-EA77-4CBA-BA3F-3AF15DD1CD8E}" srcOrd="0" destOrd="0" presId="urn:microsoft.com/office/officeart/2008/layout/LinedList"/>
    <dgm:cxn modelId="{9B738CCB-1E0A-4073-8DC1-09B85FB6CE60}" type="presParOf" srcId="{CCC5D88F-A48E-4F1F-80E9-F08B92BC3BA4}" destId="{8438700E-BA7A-4D68-BDB5-B3B7D729E3B4}" srcOrd="1" destOrd="0" presId="urn:microsoft.com/office/officeart/2008/layout/LinedList"/>
    <dgm:cxn modelId="{6CF8792E-F3B5-495B-ABCD-AF49506B5ECB}" type="presParOf" srcId="{1F389955-2463-4643-A12C-4AF562BA71EA}" destId="{81E6218A-88B7-405F-B76D-4AFD8F49E2B5}" srcOrd="12" destOrd="0" presId="urn:microsoft.com/office/officeart/2008/layout/LinedList"/>
    <dgm:cxn modelId="{1558383E-D8C7-4A4E-B70B-173560B15041}" type="presParOf" srcId="{1F389955-2463-4643-A12C-4AF562BA71EA}" destId="{2E1EAECE-0E02-4831-981E-9B4F04C1F149}" srcOrd="13" destOrd="0" presId="urn:microsoft.com/office/officeart/2008/layout/LinedList"/>
    <dgm:cxn modelId="{E11A619A-C574-4A5C-ABAA-E9B5F03B931A}" type="presParOf" srcId="{2E1EAECE-0E02-4831-981E-9B4F04C1F149}" destId="{01017DFC-50C7-4BE9-A464-742657C9DA65}" srcOrd="0" destOrd="0" presId="urn:microsoft.com/office/officeart/2008/layout/LinedList"/>
    <dgm:cxn modelId="{80268F24-E8E6-4D8A-B143-978751FB477C}" type="presParOf" srcId="{2E1EAECE-0E02-4831-981E-9B4F04C1F149}" destId="{F1607CA6-34C0-4624-892F-D06AFD28EDE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041457-E813-44F1-A8B7-3227B37EA611}">
      <dsp:nvSpPr>
        <dsp:cNvPr id="0" name=""/>
        <dsp:cNvSpPr/>
      </dsp:nvSpPr>
      <dsp:spPr>
        <a:xfrm>
          <a:off x="0" y="531"/>
          <a:ext cx="105156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AD84C6F-E6FF-404A-95AF-D0223C19308F}">
      <dsp:nvSpPr>
        <dsp:cNvPr id="0" name=""/>
        <dsp:cNvSpPr/>
      </dsp:nvSpPr>
      <dsp:spPr>
        <a:xfrm>
          <a:off x="0" y="531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/>
            <a:t>Eric Virkler		Lewis County Treasurer</a:t>
          </a:r>
          <a:endParaRPr lang="en-US" sz="1800" kern="1200"/>
        </a:p>
      </dsp:txBody>
      <dsp:txXfrm>
        <a:off x="0" y="531"/>
        <a:ext cx="10515600" cy="621467"/>
      </dsp:txXfrm>
    </dsp:sp>
    <dsp:sp modelId="{BFED485D-F263-446F-9927-A6F22801F6FE}">
      <dsp:nvSpPr>
        <dsp:cNvPr id="0" name=""/>
        <dsp:cNvSpPr/>
      </dsp:nvSpPr>
      <dsp:spPr>
        <a:xfrm>
          <a:off x="0" y="621999"/>
          <a:ext cx="10515600" cy="0"/>
        </a:xfrm>
        <a:prstGeom prst="line">
          <a:avLst/>
        </a:prstGeom>
        <a:solidFill>
          <a:schemeClr val="accent5">
            <a:hueOff val="-1007057"/>
            <a:satOff val="-4551"/>
            <a:lumOff val="-65"/>
            <a:alphaOff val="0"/>
          </a:schemeClr>
        </a:solidFill>
        <a:ln w="12700" cap="flat" cmpd="sng" algn="ctr">
          <a:solidFill>
            <a:schemeClr val="accent5">
              <a:hueOff val="-1007057"/>
              <a:satOff val="-4551"/>
              <a:lumOff val="-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7B6D9DE-EDF8-42E0-B3D8-24A81ECD6E0D}">
      <dsp:nvSpPr>
        <dsp:cNvPr id="0" name=""/>
        <dsp:cNvSpPr/>
      </dsp:nvSpPr>
      <dsp:spPr>
        <a:xfrm>
          <a:off x="0" y="621999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/>
            <a:t>Joyce Hodkinson	Lewis County Benefits Manager</a:t>
          </a:r>
          <a:endParaRPr lang="en-US" sz="1800" kern="1200"/>
        </a:p>
      </dsp:txBody>
      <dsp:txXfrm>
        <a:off x="0" y="621999"/>
        <a:ext cx="10515600" cy="621467"/>
      </dsp:txXfrm>
    </dsp:sp>
    <dsp:sp modelId="{D5AE2EE6-25C7-439B-8527-6C8571876A2D}">
      <dsp:nvSpPr>
        <dsp:cNvPr id="0" name=""/>
        <dsp:cNvSpPr/>
      </dsp:nvSpPr>
      <dsp:spPr>
        <a:xfrm>
          <a:off x="0" y="1243467"/>
          <a:ext cx="10515600" cy="0"/>
        </a:xfrm>
        <a:prstGeom prst="line">
          <a:avLst/>
        </a:prstGeom>
        <a:solidFill>
          <a:schemeClr val="accent5">
            <a:hueOff val="-2014113"/>
            <a:satOff val="-9101"/>
            <a:lumOff val="-131"/>
            <a:alphaOff val="0"/>
          </a:schemeClr>
        </a:solidFill>
        <a:ln w="12700" cap="flat" cmpd="sng" algn="ctr">
          <a:solidFill>
            <a:schemeClr val="accent5">
              <a:hueOff val="-2014113"/>
              <a:satOff val="-9101"/>
              <a:lumOff val="-13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E6350FD-C95C-4C53-8FD7-90EB18D81B64}">
      <dsp:nvSpPr>
        <dsp:cNvPr id="0" name=""/>
        <dsp:cNvSpPr/>
      </dsp:nvSpPr>
      <dsp:spPr>
        <a:xfrm>
          <a:off x="0" y="1243467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 dirty="0"/>
            <a:t>Suzie Phillips		Gilroy </a:t>
          </a:r>
          <a:r>
            <a:rPr lang="en-US" sz="1800" b="0" i="0" kern="1200" baseline="0" dirty="0" err="1"/>
            <a:t>Kernan</a:t>
          </a:r>
          <a:r>
            <a:rPr lang="en-US" sz="1800" b="0" i="0" kern="1200" baseline="0" dirty="0"/>
            <a:t> &amp; Gilroy (</a:t>
          </a:r>
          <a:r>
            <a:rPr lang="en-US" sz="1800" b="0" i="0" kern="1200" baseline="0" dirty="0" err="1"/>
            <a:t>GKG</a:t>
          </a:r>
          <a:r>
            <a:rPr lang="en-US" sz="1800" b="0" i="0" kern="1200" baseline="0" dirty="0"/>
            <a:t>) – Health Plan Consultant</a:t>
          </a:r>
          <a:endParaRPr lang="en-US" sz="1800" kern="1200" dirty="0"/>
        </a:p>
      </dsp:txBody>
      <dsp:txXfrm>
        <a:off x="0" y="1243467"/>
        <a:ext cx="10515600" cy="621467"/>
      </dsp:txXfrm>
    </dsp:sp>
    <dsp:sp modelId="{F4FC6A34-A8CA-4C4A-830B-0EB591B06BDF}">
      <dsp:nvSpPr>
        <dsp:cNvPr id="0" name=""/>
        <dsp:cNvSpPr/>
      </dsp:nvSpPr>
      <dsp:spPr>
        <a:xfrm>
          <a:off x="0" y="1864935"/>
          <a:ext cx="10515600" cy="0"/>
        </a:xfrm>
        <a:prstGeom prst="line">
          <a:avLst/>
        </a:prstGeom>
        <a:solidFill>
          <a:schemeClr val="accent5">
            <a:hueOff val="-3021169"/>
            <a:satOff val="-13652"/>
            <a:lumOff val="-196"/>
            <a:alphaOff val="0"/>
          </a:schemeClr>
        </a:solidFill>
        <a:ln w="12700" cap="flat" cmpd="sng" algn="ctr">
          <a:solidFill>
            <a:schemeClr val="accent5">
              <a:hueOff val="-3021169"/>
              <a:satOff val="-13652"/>
              <a:lumOff val="-19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C73A214-C353-481C-ADB3-6906C5D567D1}">
      <dsp:nvSpPr>
        <dsp:cNvPr id="0" name=""/>
        <dsp:cNvSpPr/>
      </dsp:nvSpPr>
      <dsp:spPr>
        <a:xfrm>
          <a:off x="0" y="1864935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 dirty="0"/>
            <a:t>Robert Broccoli	Gilroy </a:t>
          </a:r>
          <a:r>
            <a:rPr lang="en-US" sz="1800" b="0" i="0" kern="1200" baseline="0" dirty="0" err="1"/>
            <a:t>Kernan</a:t>
          </a:r>
          <a:r>
            <a:rPr lang="en-US" sz="1800" b="0" i="0" kern="1200" baseline="0" dirty="0"/>
            <a:t> &amp; Gilroy (</a:t>
          </a:r>
          <a:r>
            <a:rPr lang="en-US" sz="1800" b="0" i="0" kern="1200" baseline="0" dirty="0" err="1"/>
            <a:t>GKG</a:t>
          </a:r>
          <a:r>
            <a:rPr lang="en-US" sz="1800" b="0" i="0" kern="1200" baseline="0" dirty="0"/>
            <a:t>) – Health Plan Consultant</a:t>
          </a:r>
          <a:endParaRPr lang="en-US" sz="1800" kern="1200" dirty="0"/>
        </a:p>
      </dsp:txBody>
      <dsp:txXfrm>
        <a:off x="0" y="1864935"/>
        <a:ext cx="10515600" cy="621467"/>
      </dsp:txXfrm>
    </dsp:sp>
    <dsp:sp modelId="{D938FDC2-55AE-4C86-8FE6-B739FC575411}">
      <dsp:nvSpPr>
        <dsp:cNvPr id="0" name=""/>
        <dsp:cNvSpPr/>
      </dsp:nvSpPr>
      <dsp:spPr>
        <a:xfrm>
          <a:off x="0" y="2486402"/>
          <a:ext cx="10515600" cy="0"/>
        </a:xfrm>
        <a:prstGeom prst="line">
          <a:avLst/>
        </a:prstGeom>
        <a:solidFill>
          <a:schemeClr val="accent5">
            <a:hueOff val="-4028226"/>
            <a:satOff val="-18203"/>
            <a:lumOff val="-261"/>
            <a:alphaOff val="0"/>
          </a:schemeClr>
        </a:solidFill>
        <a:ln w="12700" cap="flat" cmpd="sng" algn="ctr">
          <a:solidFill>
            <a:schemeClr val="accent5">
              <a:hueOff val="-4028226"/>
              <a:satOff val="-18203"/>
              <a:lumOff val="-2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816F631-1E8E-433B-AFA5-445C5D603956}">
      <dsp:nvSpPr>
        <dsp:cNvPr id="0" name=""/>
        <dsp:cNvSpPr/>
      </dsp:nvSpPr>
      <dsp:spPr>
        <a:xfrm>
          <a:off x="0" y="2486402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 dirty="0"/>
            <a:t>Doug Bulman		Statewide Purchasing Alliance of NY (SPANY) – Broome County 				Purchasing Alliance (BCPA)</a:t>
          </a:r>
          <a:endParaRPr lang="en-US" sz="1800" kern="1200" dirty="0"/>
        </a:p>
      </dsp:txBody>
      <dsp:txXfrm>
        <a:off x="0" y="2486402"/>
        <a:ext cx="10515600" cy="621467"/>
      </dsp:txXfrm>
    </dsp:sp>
    <dsp:sp modelId="{F03F79D9-9EA2-4CF1-8E78-5F859C3FF9E9}">
      <dsp:nvSpPr>
        <dsp:cNvPr id="0" name=""/>
        <dsp:cNvSpPr/>
      </dsp:nvSpPr>
      <dsp:spPr>
        <a:xfrm>
          <a:off x="0" y="3107870"/>
          <a:ext cx="10515600" cy="0"/>
        </a:xfrm>
        <a:prstGeom prst="line">
          <a:avLst/>
        </a:prstGeom>
        <a:solidFill>
          <a:schemeClr val="accent5">
            <a:hueOff val="-5035282"/>
            <a:satOff val="-22753"/>
            <a:lumOff val="-327"/>
            <a:alphaOff val="0"/>
          </a:schemeClr>
        </a:solidFill>
        <a:ln w="12700" cap="flat" cmpd="sng" algn="ctr">
          <a:solidFill>
            <a:schemeClr val="accent5">
              <a:hueOff val="-5035282"/>
              <a:satOff val="-22753"/>
              <a:lumOff val="-32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A4AB555-EA77-4CBA-BA3F-3AF15DD1CD8E}">
      <dsp:nvSpPr>
        <dsp:cNvPr id="0" name=""/>
        <dsp:cNvSpPr/>
      </dsp:nvSpPr>
      <dsp:spPr>
        <a:xfrm>
          <a:off x="0" y="3107870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 dirty="0"/>
            <a:t>Kevin McManus	Statewide Purchasing Alliance of NY (SPANY) – Broome County 				Purchasing Alliance (BCPA)</a:t>
          </a:r>
          <a:endParaRPr lang="en-US" sz="1800" kern="1200" dirty="0"/>
        </a:p>
      </dsp:txBody>
      <dsp:txXfrm>
        <a:off x="0" y="3107870"/>
        <a:ext cx="10515600" cy="621467"/>
      </dsp:txXfrm>
    </dsp:sp>
    <dsp:sp modelId="{81E6218A-88B7-405F-B76D-4AFD8F49E2B5}">
      <dsp:nvSpPr>
        <dsp:cNvPr id="0" name=""/>
        <dsp:cNvSpPr/>
      </dsp:nvSpPr>
      <dsp:spPr>
        <a:xfrm>
          <a:off x="0" y="3729338"/>
          <a:ext cx="10515600" cy="0"/>
        </a:xfrm>
        <a:prstGeom prst="line">
          <a:avLst/>
        </a:prstGeom>
        <a:solidFill>
          <a:schemeClr val="accent5">
            <a:hueOff val="-6042339"/>
            <a:satOff val="-27304"/>
            <a:lumOff val="-392"/>
            <a:alphaOff val="0"/>
          </a:schemeClr>
        </a:solidFill>
        <a:ln w="12700" cap="flat" cmpd="sng" algn="ctr">
          <a:solidFill>
            <a:schemeClr val="accent5">
              <a:hueOff val="-6042339"/>
              <a:satOff val="-27304"/>
              <a:lumOff val="-39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1017DFC-50C7-4BE9-A464-742657C9DA65}">
      <dsp:nvSpPr>
        <dsp:cNvPr id="0" name=""/>
        <dsp:cNvSpPr/>
      </dsp:nvSpPr>
      <dsp:spPr>
        <a:xfrm>
          <a:off x="0" y="3729338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 dirty="0"/>
            <a:t>David Scinto		United Health Care, Retiree Solutions </a:t>
          </a:r>
          <a:endParaRPr lang="en-US" sz="1800" kern="1200" dirty="0"/>
        </a:p>
      </dsp:txBody>
      <dsp:txXfrm>
        <a:off x="0" y="3729338"/>
        <a:ext cx="10515600" cy="6214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B7D20F4-09E1-4A44-A248-52A34FE13105}"/>
              </a:ext>
            </a:extLst>
          </p:cNvPr>
          <p:cNvSpPr/>
          <p:nvPr userDrawn="1"/>
        </p:nvSpPr>
        <p:spPr>
          <a:xfrm>
            <a:off x="0" y="-69574"/>
            <a:ext cx="7583557" cy="6927574"/>
          </a:xfrm>
          <a:prstGeom prst="rect">
            <a:avLst/>
          </a:prstGeom>
          <a:solidFill>
            <a:srgbClr val="00557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54402C-EF5C-0841-A32F-70DF3124FFA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77787" y="1560443"/>
            <a:ext cx="5227983" cy="1949520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Museo Slab 500" panose="02000000000000000000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9B311C-E9D9-FE48-9DDD-168AB15D41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7787" y="4019480"/>
            <a:ext cx="5227983" cy="1655762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Halis R ExtraLight" panose="02000505040000020004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9796C93-4D83-ED46-B9C8-4A06613CD0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023101" y="2716248"/>
            <a:ext cx="3685194" cy="142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311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Light Blue">
    <p:bg>
      <p:bgPr>
        <a:solidFill>
          <a:srgbClr val="26A1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419D241-1816-2B45-929E-3567C02A1AEB}"/>
              </a:ext>
            </a:extLst>
          </p:cNvPr>
          <p:cNvSpPr/>
          <p:nvPr userDrawn="1"/>
        </p:nvSpPr>
        <p:spPr>
          <a:xfrm>
            <a:off x="1777448" y="662227"/>
            <a:ext cx="8637105" cy="55335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FB461A-CACC-CD49-8A41-AA9D59480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27852" y="1180131"/>
            <a:ext cx="7136296" cy="3600591"/>
          </a:xfrm>
        </p:spPr>
        <p:txBody>
          <a:bodyPr>
            <a:normAutofit/>
          </a:bodyPr>
          <a:lstStyle>
            <a:lvl1pPr algn="ctr">
              <a:defRPr sz="2400">
                <a:solidFill>
                  <a:srgbClr val="00557A"/>
                </a:solidFill>
              </a:defRPr>
            </a:lvl1pPr>
          </a:lstStyle>
          <a:p>
            <a:r>
              <a:rPr lang="en-US" dirty="0"/>
              <a:t>“Quote”</a:t>
            </a:r>
          </a:p>
        </p:txBody>
      </p:sp>
    </p:spTree>
    <p:extLst>
      <p:ext uri="{BB962C8B-B14F-4D97-AF65-F5344CB8AC3E}">
        <p14:creationId xmlns:p14="http://schemas.microsoft.com/office/powerpoint/2010/main" val="1906266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- N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280F41A-3710-1645-B7B6-5E809811D7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81750"/>
            <a:ext cx="12192000" cy="476250"/>
          </a:xfrm>
          <a:prstGeom prst="rect">
            <a:avLst/>
          </a:prstGeom>
        </p:spPr>
      </p:pic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E1E4129F-DABD-C54F-9452-47154682CC2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42975" y="735013"/>
            <a:ext cx="10306050" cy="5199062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232671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with Tex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771A175-C2AD-C94A-8018-43CAFC7583CD}"/>
              </a:ext>
            </a:extLst>
          </p:cNvPr>
          <p:cNvSpPr/>
          <p:nvPr userDrawn="1"/>
        </p:nvSpPr>
        <p:spPr>
          <a:xfrm>
            <a:off x="8219661" y="0"/>
            <a:ext cx="3972339" cy="6857999"/>
          </a:xfrm>
          <a:prstGeom prst="rect">
            <a:avLst/>
          </a:prstGeom>
          <a:solidFill>
            <a:srgbClr val="22B5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AF916BFB-BB97-A446-B6A7-AA7303A97EC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57200" y="477838"/>
            <a:ext cx="7254875" cy="5902325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28013382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ata with Text -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771A175-C2AD-C94A-8018-43CAFC7583CD}"/>
              </a:ext>
            </a:extLst>
          </p:cNvPr>
          <p:cNvSpPr/>
          <p:nvPr userDrawn="1"/>
        </p:nvSpPr>
        <p:spPr>
          <a:xfrm>
            <a:off x="8219661" y="0"/>
            <a:ext cx="3972339" cy="6857999"/>
          </a:xfrm>
          <a:prstGeom prst="rect">
            <a:avLst/>
          </a:prstGeom>
          <a:solidFill>
            <a:srgbClr val="00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hart Placeholder 2">
            <a:extLst>
              <a:ext uri="{FF2B5EF4-FFF2-40B4-BE49-F238E27FC236}">
                <a16:creationId xmlns:a16="http://schemas.microsoft.com/office/drawing/2014/main" id="{B340D2C9-BCF0-DF45-8073-E9D469C30F8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57200" y="477838"/>
            <a:ext cx="7254875" cy="5902325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0460231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with Tex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771A175-C2AD-C94A-8018-43CAFC7583CD}"/>
              </a:ext>
            </a:extLst>
          </p:cNvPr>
          <p:cNvSpPr/>
          <p:nvPr userDrawn="1"/>
        </p:nvSpPr>
        <p:spPr>
          <a:xfrm>
            <a:off x="8219661" y="0"/>
            <a:ext cx="3972339" cy="6857999"/>
          </a:xfrm>
          <a:prstGeom prst="rect">
            <a:avLst/>
          </a:prstGeom>
          <a:solidFill>
            <a:srgbClr val="26A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hart Placeholder 2">
            <a:extLst>
              <a:ext uri="{FF2B5EF4-FFF2-40B4-BE49-F238E27FC236}">
                <a16:creationId xmlns:a16="http://schemas.microsoft.com/office/drawing/2014/main" id="{482E0283-14ED-3A4D-9E48-DF781E3403A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57200" y="477838"/>
            <a:ext cx="7254875" cy="5902325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0625058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solidFill>
          <a:srgbClr val="0055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6B298B-A4A5-D04C-866D-48B4216B2B87}"/>
              </a:ext>
            </a:extLst>
          </p:cNvPr>
          <p:cNvSpPr txBox="1"/>
          <p:nvPr userDrawn="1"/>
        </p:nvSpPr>
        <p:spPr>
          <a:xfrm>
            <a:off x="2952750" y="2743200"/>
            <a:ext cx="62865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solidFill>
                  <a:schemeClr val="bg1"/>
                </a:solidFill>
                <a:latin typeface="Museo Slab 500" panose="02000000000000000000" pitchFamily="2" charset="77"/>
              </a:rPr>
              <a:t>THANK YOU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F00F9D-8773-1F45-ACB3-E00B6DACBD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68720" y="5451891"/>
            <a:ext cx="2054561" cy="79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980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&amp; Content - Bottom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B461A-CACC-CD49-8A41-AA9D59480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64515"/>
            <a:ext cx="10515600" cy="688423"/>
          </a:xfrm>
        </p:spPr>
        <p:txBody>
          <a:bodyPr>
            <a:normAutofit/>
          </a:bodyPr>
          <a:lstStyle>
            <a:lvl1pPr>
              <a:defRPr sz="3200">
                <a:solidFill>
                  <a:srgbClr val="00557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5364B-D83E-A049-8103-7E8BE260F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557A"/>
                </a:solidFill>
              </a:defRPr>
            </a:lvl1pPr>
            <a:lvl2pPr>
              <a:defRPr>
                <a:solidFill>
                  <a:srgbClr val="00557A"/>
                </a:solidFill>
              </a:defRPr>
            </a:lvl2pPr>
            <a:lvl3pPr>
              <a:defRPr>
                <a:solidFill>
                  <a:srgbClr val="00557A"/>
                </a:solidFill>
              </a:defRPr>
            </a:lvl3pPr>
            <a:lvl4pPr>
              <a:defRPr>
                <a:solidFill>
                  <a:srgbClr val="00557A"/>
                </a:solidFill>
              </a:defRPr>
            </a:lvl4pPr>
            <a:lvl5pPr>
              <a:defRPr>
                <a:solidFill>
                  <a:srgbClr val="00557A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8E51E5-58F3-1C40-BC6D-0D1A782438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81750"/>
            <a:ext cx="12192000" cy="4762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FDD0CD4-4D87-4642-8B5D-17EF8D4CD881}"/>
              </a:ext>
            </a:extLst>
          </p:cNvPr>
          <p:cNvSpPr/>
          <p:nvPr userDrawn="1"/>
        </p:nvSpPr>
        <p:spPr>
          <a:xfrm>
            <a:off x="838200" y="1331843"/>
            <a:ext cx="881270" cy="89452"/>
          </a:xfrm>
          <a:prstGeom prst="rect">
            <a:avLst/>
          </a:prstGeom>
          <a:solidFill>
            <a:srgbClr val="26A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463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-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B461A-CACC-CD49-8A41-AA9D59480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64515"/>
            <a:ext cx="5257800" cy="688423"/>
          </a:xfrm>
        </p:spPr>
        <p:txBody>
          <a:bodyPr>
            <a:normAutofit/>
          </a:bodyPr>
          <a:lstStyle>
            <a:lvl1pPr>
              <a:defRPr sz="3200">
                <a:solidFill>
                  <a:srgbClr val="00557A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5364B-D83E-A049-8103-7E8BE260FF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>
            <a:lvl1pPr>
              <a:defRPr>
                <a:solidFill>
                  <a:srgbClr val="00557A"/>
                </a:solidFill>
              </a:defRPr>
            </a:lvl1pPr>
            <a:lvl2pPr>
              <a:defRPr>
                <a:solidFill>
                  <a:srgbClr val="00557A"/>
                </a:solidFill>
              </a:defRPr>
            </a:lvl2pPr>
            <a:lvl3pPr>
              <a:defRPr>
                <a:solidFill>
                  <a:srgbClr val="00557A"/>
                </a:solidFill>
              </a:defRPr>
            </a:lvl3pPr>
            <a:lvl4pPr>
              <a:defRPr>
                <a:solidFill>
                  <a:srgbClr val="00557A"/>
                </a:solidFill>
              </a:defRPr>
            </a:lvl4pPr>
            <a:lvl5pPr>
              <a:defRPr>
                <a:solidFill>
                  <a:srgbClr val="00557A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FDD0CD4-4D87-4642-8B5D-17EF8D4CD881}"/>
              </a:ext>
            </a:extLst>
          </p:cNvPr>
          <p:cNvSpPr/>
          <p:nvPr userDrawn="1"/>
        </p:nvSpPr>
        <p:spPr>
          <a:xfrm>
            <a:off x="838200" y="1331843"/>
            <a:ext cx="881270" cy="89452"/>
          </a:xfrm>
          <a:prstGeom prst="rect">
            <a:avLst/>
          </a:prstGeom>
          <a:solidFill>
            <a:srgbClr val="26A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E6AB676-293E-2A48-9C76-28F330C3FE7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38900" y="0"/>
            <a:ext cx="57531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688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Idea &amp; Photo -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B461A-CACC-CD49-8A41-AA9D59480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3791" y="643417"/>
            <a:ext cx="5257800" cy="688423"/>
          </a:xfrm>
        </p:spPr>
        <p:txBody>
          <a:bodyPr>
            <a:normAutofit/>
          </a:bodyPr>
          <a:lstStyle>
            <a:lvl1pPr algn="ctr">
              <a:defRPr sz="3200">
                <a:solidFill>
                  <a:srgbClr val="00557A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5364B-D83E-A049-8103-7E8BE260FF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791" y="1825625"/>
            <a:ext cx="5257800" cy="4351338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00557A"/>
                </a:solidFill>
              </a:defRPr>
            </a:lvl1pPr>
            <a:lvl2pPr>
              <a:defRPr>
                <a:solidFill>
                  <a:srgbClr val="00557A"/>
                </a:solidFill>
              </a:defRPr>
            </a:lvl2pPr>
            <a:lvl3pPr>
              <a:defRPr>
                <a:solidFill>
                  <a:srgbClr val="00557A"/>
                </a:solidFill>
              </a:defRPr>
            </a:lvl3pPr>
            <a:lvl4pPr>
              <a:defRPr>
                <a:solidFill>
                  <a:srgbClr val="00557A"/>
                </a:solidFill>
              </a:defRPr>
            </a:lvl4pPr>
            <a:lvl5pPr>
              <a:defRPr>
                <a:solidFill>
                  <a:srgbClr val="00557A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FDD0CD4-4D87-4642-8B5D-17EF8D4CD881}"/>
              </a:ext>
            </a:extLst>
          </p:cNvPr>
          <p:cNvSpPr/>
          <p:nvPr userDrawn="1"/>
        </p:nvSpPr>
        <p:spPr>
          <a:xfrm>
            <a:off x="3202056" y="1510745"/>
            <a:ext cx="881270" cy="89452"/>
          </a:xfrm>
          <a:prstGeom prst="rect">
            <a:avLst/>
          </a:prstGeom>
          <a:solidFill>
            <a:srgbClr val="26A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398BCE-51ED-F449-9C44-6A3E1C79E23E}"/>
              </a:ext>
            </a:extLst>
          </p:cNvPr>
          <p:cNvSpPr/>
          <p:nvPr userDrawn="1"/>
        </p:nvSpPr>
        <p:spPr>
          <a:xfrm>
            <a:off x="357809" y="367748"/>
            <a:ext cx="6569765" cy="6162261"/>
          </a:xfrm>
          <a:prstGeom prst="rect">
            <a:avLst/>
          </a:prstGeom>
          <a:noFill/>
          <a:ln w="57150">
            <a:solidFill>
              <a:srgbClr val="0055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4696081-777A-7348-AEBA-B65866FE6B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67575" y="0"/>
            <a:ext cx="5946775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926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Idea &amp; Photo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B461A-CACC-CD49-8A41-AA9D59480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3791" y="643417"/>
            <a:ext cx="5257800" cy="688423"/>
          </a:xfrm>
        </p:spPr>
        <p:txBody>
          <a:bodyPr>
            <a:normAutofit/>
          </a:bodyPr>
          <a:lstStyle>
            <a:lvl1pPr algn="ctr">
              <a:defRPr sz="3200">
                <a:solidFill>
                  <a:srgbClr val="00557A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5364B-D83E-A049-8103-7E8BE260FF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791" y="1825625"/>
            <a:ext cx="5257800" cy="4351338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00557A"/>
                </a:solidFill>
              </a:defRPr>
            </a:lvl1pPr>
            <a:lvl2pPr>
              <a:defRPr>
                <a:solidFill>
                  <a:srgbClr val="00557A"/>
                </a:solidFill>
              </a:defRPr>
            </a:lvl2pPr>
            <a:lvl3pPr>
              <a:defRPr>
                <a:solidFill>
                  <a:srgbClr val="00557A"/>
                </a:solidFill>
              </a:defRPr>
            </a:lvl3pPr>
            <a:lvl4pPr>
              <a:defRPr>
                <a:solidFill>
                  <a:srgbClr val="00557A"/>
                </a:solidFill>
              </a:defRPr>
            </a:lvl4pPr>
            <a:lvl5pPr>
              <a:defRPr>
                <a:solidFill>
                  <a:srgbClr val="00557A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FDD0CD4-4D87-4642-8B5D-17EF8D4CD881}"/>
              </a:ext>
            </a:extLst>
          </p:cNvPr>
          <p:cNvSpPr/>
          <p:nvPr userDrawn="1"/>
        </p:nvSpPr>
        <p:spPr>
          <a:xfrm>
            <a:off x="3202056" y="1510745"/>
            <a:ext cx="881270" cy="89452"/>
          </a:xfrm>
          <a:prstGeom prst="rect">
            <a:avLst/>
          </a:prstGeom>
          <a:solidFill>
            <a:srgbClr val="26A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398BCE-51ED-F449-9C44-6A3E1C79E23E}"/>
              </a:ext>
            </a:extLst>
          </p:cNvPr>
          <p:cNvSpPr/>
          <p:nvPr userDrawn="1"/>
        </p:nvSpPr>
        <p:spPr>
          <a:xfrm>
            <a:off x="357809" y="367748"/>
            <a:ext cx="6569765" cy="6162261"/>
          </a:xfrm>
          <a:prstGeom prst="rect">
            <a:avLst/>
          </a:prstGeom>
          <a:noFill/>
          <a:ln w="57150">
            <a:solidFill>
              <a:srgbClr val="26A1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B7F42146-0200-6548-BA88-028A3CB8DF4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67575" y="0"/>
            <a:ext cx="5946775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61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Idea &amp; Photo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B461A-CACC-CD49-8A41-AA9D59480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3791" y="643417"/>
            <a:ext cx="5257800" cy="688423"/>
          </a:xfrm>
        </p:spPr>
        <p:txBody>
          <a:bodyPr>
            <a:normAutofit/>
          </a:bodyPr>
          <a:lstStyle>
            <a:lvl1pPr algn="ctr">
              <a:defRPr sz="3200">
                <a:solidFill>
                  <a:srgbClr val="00557A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5364B-D83E-A049-8103-7E8BE260FF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791" y="1825625"/>
            <a:ext cx="5257800" cy="4351338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00557A"/>
                </a:solidFill>
              </a:defRPr>
            </a:lvl1pPr>
            <a:lvl2pPr>
              <a:defRPr>
                <a:solidFill>
                  <a:srgbClr val="00557A"/>
                </a:solidFill>
              </a:defRPr>
            </a:lvl2pPr>
            <a:lvl3pPr>
              <a:defRPr>
                <a:solidFill>
                  <a:srgbClr val="00557A"/>
                </a:solidFill>
              </a:defRPr>
            </a:lvl3pPr>
            <a:lvl4pPr>
              <a:defRPr>
                <a:solidFill>
                  <a:srgbClr val="00557A"/>
                </a:solidFill>
              </a:defRPr>
            </a:lvl4pPr>
            <a:lvl5pPr>
              <a:defRPr>
                <a:solidFill>
                  <a:srgbClr val="00557A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FDD0CD4-4D87-4642-8B5D-17EF8D4CD881}"/>
              </a:ext>
            </a:extLst>
          </p:cNvPr>
          <p:cNvSpPr/>
          <p:nvPr userDrawn="1"/>
        </p:nvSpPr>
        <p:spPr>
          <a:xfrm>
            <a:off x="3202056" y="1510745"/>
            <a:ext cx="881270" cy="89452"/>
          </a:xfrm>
          <a:prstGeom prst="rect">
            <a:avLst/>
          </a:prstGeom>
          <a:solidFill>
            <a:srgbClr val="26A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398BCE-51ED-F449-9C44-6A3E1C79E23E}"/>
              </a:ext>
            </a:extLst>
          </p:cNvPr>
          <p:cNvSpPr/>
          <p:nvPr userDrawn="1"/>
        </p:nvSpPr>
        <p:spPr>
          <a:xfrm>
            <a:off x="357809" y="367748"/>
            <a:ext cx="6569765" cy="6162261"/>
          </a:xfrm>
          <a:prstGeom prst="rect">
            <a:avLst/>
          </a:prstGeom>
          <a:noFill/>
          <a:ln w="57150">
            <a:solidFill>
              <a:srgbClr val="22B5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75D75CA0-3BEE-7043-980E-115724761A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67575" y="0"/>
            <a:ext cx="5946775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858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Text Overl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13A75B3-31B6-8C41-A01C-327324A09A7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398BCE-51ED-F449-9C44-6A3E1C79E23E}"/>
              </a:ext>
            </a:extLst>
          </p:cNvPr>
          <p:cNvSpPr/>
          <p:nvPr userDrawn="1"/>
        </p:nvSpPr>
        <p:spPr>
          <a:xfrm>
            <a:off x="388455" y="347870"/>
            <a:ext cx="11415091" cy="6162261"/>
          </a:xfrm>
          <a:prstGeom prst="rect">
            <a:avLst/>
          </a:prstGeom>
          <a:solidFill>
            <a:srgbClr val="FFFFFF">
              <a:alpha val="74902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FB461A-CACC-CD49-8A41-AA9D59480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8696" y="643417"/>
            <a:ext cx="10314609" cy="688423"/>
          </a:xfrm>
        </p:spPr>
        <p:txBody>
          <a:bodyPr>
            <a:normAutofit/>
          </a:bodyPr>
          <a:lstStyle>
            <a:lvl1pPr algn="ctr">
              <a:defRPr sz="3200">
                <a:solidFill>
                  <a:srgbClr val="00557A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5364B-D83E-A049-8103-7E8BE260FF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696" y="1825625"/>
            <a:ext cx="10314609" cy="4351338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00557A"/>
                </a:solidFill>
              </a:defRPr>
            </a:lvl1pPr>
            <a:lvl2pPr>
              <a:defRPr>
                <a:solidFill>
                  <a:srgbClr val="00557A"/>
                </a:solidFill>
              </a:defRPr>
            </a:lvl2pPr>
            <a:lvl3pPr>
              <a:defRPr>
                <a:solidFill>
                  <a:srgbClr val="00557A"/>
                </a:solidFill>
              </a:defRPr>
            </a:lvl3pPr>
            <a:lvl4pPr>
              <a:defRPr>
                <a:solidFill>
                  <a:srgbClr val="00557A"/>
                </a:solidFill>
              </a:defRPr>
            </a:lvl4pPr>
            <a:lvl5pPr>
              <a:defRPr>
                <a:solidFill>
                  <a:srgbClr val="00557A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FDD0CD4-4D87-4642-8B5D-17EF8D4CD881}"/>
              </a:ext>
            </a:extLst>
          </p:cNvPr>
          <p:cNvSpPr/>
          <p:nvPr userDrawn="1"/>
        </p:nvSpPr>
        <p:spPr>
          <a:xfrm>
            <a:off x="5655365" y="1510745"/>
            <a:ext cx="881270" cy="89452"/>
          </a:xfrm>
          <a:prstGeom prst="rect">
            <a:avLst/>
          </a:prstGeom>
          <a:solidFill>
            <a:srgbClr val="26A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133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Green">
    <p:bg>
      <p:bgPr>
        <a:solidFill>
          <a:srgbClr val="22B5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419D241-1816-2B45-929E-3567C02A1AEB}"/>
              </a:ext>
            </a:extLst>
          </p:cNvPr>
          <p:cNvSpPr/>
          <p:nvPr userDrawn="1"/>
        </p:nvSpPr>
        <p:spPr>
          <a:xfrm>
            <a:off x="1777448" y="662227"/>
            <a:ext cx="8637105" cy="55335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FB461A-CACC-CD49-8A41-AA9D59480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27852" y="1180131"/>
            <a:ext cx="7136296" cy="3600591"/>
          </a:xfrm>
        </p:spPr>
        <p:txBody>
          <a:bodyPr>
            <a:normAutofit/>
          </a:bodyPr>
          <a:lstStyle>
            <a:lvl1pPr algn="ctr">
              <a:defRPr sz="2400">
                <a:solidFill>
                  <a:srgbClr val="00557A"/>
                </a:solidFill>
              </a:defRPr>
            </a:lvl1pPr>
          </a:lstStyle>
          <a:p>
            <a:r>
              <a:rPr lang="en-US" dirty="0"/>
              <a:t>“Quote”</a:t>
            </a:r>
          </a:p>
        </p:txBody>
      </p:sp>
    </p:spTree>
    <p:extLst>
      <p:ext uri="{BB962C8B-B14F-4D97-AF65-F5344CB8AC3E}">
        <p14:creationId xmlns:p14="http://schemas.microsoft.com/office/powerpoint/2010/main" val="3950736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Dark Blue">
    <p:bg>
      <p:bgPr>
        <a:solidFill>
          <a:srgbClr val="0055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419D241-1816-2B45-929E-3567C02A1AEB}"/>
              </a:ext>
            </a:extLst>
          </p:cNvPr>
          <p:cNvSpPr/>
          <p:nvPr userDrawn="1"/>
        </p:nvSpPr>
        <p:spPr>
          <a:xfrm>
            <a:off x="1777448" y="662227"/>
            <a:ext cx="8637105" cy="55335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FB461A-CACC-CD49-8A41-AA9D59480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27852" y="1180131"/>
            <a:ext cx="7136296" cy="3600591"/>
          </a:xfrm>
        </p:spPr>
        <p:txBody>
          <a:bodyPr>
            <a:normAutofit/>
          </a:bodyPr>
          <a:lstStyle>
            <a:lvl1pPr algn="ctr">
              <a:defRPr sz="2400">
                <a:solidFill>
                  <a:srgbClr val="00557A"/>
                </a:solidFill>
              </a:defRPr>
            </a:lvl1pPr>
          </a:lstStyle>
          <a:p>
            <a:r>
              <a:rPr lang="en-US" dirty="0"/>
              <a:t>“Quote”</a:t>
            </a:r>
          </a:p>
        </p:txBody>
      </p:sp>
    </p:spTree>
    <p:extLst>
      <p:ext uri="{BB962C8B-B14F-4D97-AF65-F5344CB8AC3E}">
        <p14:creationId xmlns:p14="http://schemas.microsoft.com/office/powerpoint/2010/main" val="2680286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6D9215-91B1-3E48-B646-B3A14AAFE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CF61C5-E48E-C04B-9D71-B88B984A9D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92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70" r:id="rId7"/>
    <p:sldLayoutId id="2147483664" r:id="rId8"/>
    <p:sldLayoutId id="2147483665" r:id="rId9"/>
    <p:sldLayoutId id="2147483666" r:id="rId10"/>
    <p:sldLayoutId id="2147483651" r:id="rId11"/>
    <p:sldLayoutId id="2147483669" r:id="rId12"/>
    <p:sldLayoutId id="2147483668" r:id="rId13"/>
    <p:sldLayoutId id="2147483667" r:id="rId14"/>
    <p:sldLayoutId id="214748367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557A"/>
          </a:solidFill>
          <a:latin typeface="Museo Slab 500" panose="02000000000000000000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557A"/>
          </a:solidFill>
          <a:latin typeface="Halis R Book" panose="02000505000000020004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557A"/>
          </a:solidFill>
          <a:latin typeface="Halis R Book" panose="02000505000000020004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557A"/>
          </a:solidFill>
          <a:latin typeface="Halis R Book" panose="02000505000000020004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557A"/>
          </a:solidFill>
          <a:latin typeface="Halis R Book" panose="02000505000000020004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557A"/>
          </a:solidFill>
          <a:latin typeface="Halis R Book" panose="02000505000000020004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5BF05-E940-924D-BDC1-2EA8FBA3AE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7787" y="1639955"/>
            <a:ext cx="5227983" cy="1371600"/>
          </a:xfrm>
        </p:spPr>
        <p:txBody>
          <a:bodyPr>
            <a:normAutofit/>
          </a:bodyPr>
          <a:lstStyle/>
          <a:p>
            <a:r>
              <a:rPr lang="en-US" dirty="0"/>
              <a:t>Medicare Advantage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BAFF2A-43DB-D44C-81A8-40B380D9BF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7787" y="4039358"/>
            <a:ext cx="5227983" cy="482945"/>
          </a:xfrm>
        </p:spPr>
        <p:txBody>
          <a:bodyPr/>
          <a:lstStyle/>
          <a:p>
            <a:r>
              <a:rPr lang="en-US" dirty="0"/>
              <a:t>Tuesday September 26, 2023</a:t>
            </a:r>
          </a:p>
        </p:txBody>
      </p:sp>
    </p:spTree>
    <p:extLst>
      <p:ext uri="{BB962C8B-B14F-4D97-AF65-F5344CB8AC3E}">
        <p14:creationId xmlns:p14="http://schemas.microsoft.com/office/powerpoint/2010/main" val="304954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472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8F6D42-4B79-734C-AC6C-04299603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5C135-D213-6D4D-B7FE-9E207BB58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Introductions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Medicare Advantage Transition-How we got here	Eric		5 Mins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Broome County Alliance				Doug/Kevin	10-15 Mins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UHC Plan Basics				David		10-15 Mins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Coverage Examples				Suzie 		10 Mins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Cost Savings					Eric		5 Mins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Next Steps/Time Schedule			Eric/David	5 Mins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Questions </a:t>
            </a:r>
          </a:p>
          <a:p>
            <a:pPr marL="0" indent="0">
              <a:buNone/>
            </a:pPr>
            <a:endParaRPr 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49934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6DAC9A1-D49B-5195-7FBB-086A998A01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363" r="2016" b="1606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9621DC-573B-9891-872A-9F6B85C4A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/>
              <a:t>Introductions	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CA3F2B7-CF64-91A1-51F0-1C45BC8F4E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63315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06806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05C4320-0C81-70E1-A5E8-3FFF663A8B33}"/>
              </a:ext>
            </a:extLst>
          </p:cNvPr>
          <p:cNvSpPr txBox="1"/>
          <p:nvPr/>
        </p:nvSpPr>
        <p:spPr>
          <a:xfrm>
            <a:off x="4014340" y="981512"/>
            <a:ext cx="41633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557A"/>
                </a:solidFill>
              </a:rPr>
              <a:t>Medicare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00557A"/>
                </a:solidFill>
              </a:rPr>
              <a:t>Advantage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FA8926-3861-53DC-1BB1-6D8AD881AB2A}"/>
              </a:ext>
            </a:extLst>
          </p:cNvPr>
          <p:cNvSpPr txBox="1"/>
          <p:nvPr/>
        </p:nvSpPr>
        <p:spPr>
          <a:xfrm>
            <a:off x="1771475" y="1711571"/>
            <a:ext cx="8649050" cy="4168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Current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Coverage for Medicare Eligible Retirees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The Logic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One statistic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–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as of March 2023, 48.4% of Medicare eligible individuals in the US use a Medicare advantage plan (6.29.2023, Center for Medicare Advocacy)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Pros and Cons of Medicare advantage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4D5156"/>
                </a:solidFill>
                <a:effectLst/>
                <a:uLnTx/>
                <a:uFillTx/>
                <a:ea typeface="+mn-ea"/>
                <a:cs typeface="+mn-cs"/>
              </a:rPr>
              <a:t>A plan design can be created to provide additional benefits above and beyond what Medicare covers. Some examples are dental, vision, podiatry, etc. In our case, a retiree will not get to choose these additional benefits, but the UHC plan does have some of these additional features.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4D5156"/>
                </a:solidFill>
                <a:effectLst/>
                <a:uLnTx/>
                <a:uFillTx/>
                <a:ea typeface="+mn-ea"/>
                <a:cs typeface="+mn-cs"/>
              </a:rPr>
              <a:t>Some disadvantages typically relate to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40C28"/>
                </a:solidFill>
                <a:effectLst/>
                <a:uLnTx/>
                <a:uFillTx/>
                <a:ea typeface="+mn-ea"/>
                <a:cs typeface="+mn-cs"/>
              </a:rPr>
              <a:t>provider limitations or lack of coverage while traveling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4D5156"/>
                </a:solidFill>
                <a:effectLst/>
                <a:uLnTx/>
                <a:uFillTx/>
                <a:ea typeface="+mn-ea"/>
                <a:cs typeface="+mn-cs"/>
              </a:rPr>
              <a:t>. Our proposed UHC plan mitigates these by its passive PPO design.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Introduction to BCPA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One participant phone call example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33967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Placeholder 4">
            <a:extLst>
              <a:ext uri="{FF2B5EF4-FFF2-40B4-BE49-F238E27FC236}">
                <a16:creationId xmlns:a16="http://schemas.microsoft.com/office/drawing/2014/main" id="{67043EC5-9C68-B7ED-463E-BAD4F24DFBD2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1285348"/>
              </p:ext>
            </p:extLst>
          </p:nvPr>
        </p:nvGraphicFramePr>
        <p:xfrm>
          <a:off x="2875722" y="145773"/>
          <a:ext cx="6294781" cy="66128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14220549" imgH="18402215" progId="Acrobat.Document.DC">
                  <p:embed/>
                </p:oleObj>
              </mc:Choice>
              <mc:Fallback>
                <p:oleObj name="Acrobat Document" r:id="rId2" imgW="14220549" imgH="18402215" progId="Acrobat.Document.DC">
                  <p:embed/>
                  <p:pic>
                    <p:nvPicPr>
                      <p:cNvPr id="5" name="Chart Placeholder 4">
                        <a:extLst>
                          <a:ext uri="{FF2B5EF4-FFF2-40B4-BE49-F238E27FC236}">
                            <a16:creationId xmlns:a16="http://schemas.microsoft.com/office/drawing/2014/main" id="{66ECF5CF-2762-F64D-B406-53AD95C5E6E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875722" y="145773"/>
                        <a:ext cx="6294781" cy="66128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63836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A5A8EC9-D63C-C214-9092-33CFAC3D5FCE}"/>
              </a:ext>
            </a:extLst>
          </p:cNvPr>
          <p:cNvSpPr/>
          <p:nvPr/>
        </p:nvSpPr>
        <p:spPr>
          <a:xfrm>
            <a:off x="2277662" y="853309"/>
            <a:ext cx="27542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Savings</a:t>
            </a:r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459DCB-CB71-DCD1-F95B-37E2522C8C3A}"/>
              </a:ext>
            </a:extLst>
          </p:cNvPr>
          <p:cNvSpPr txBox="1"/>
          <p:nvPr/>
        </p:nvSpPr>
        <p:spPr>
          <a:xfrm>
            <a:off x="2430011" y="1859339"/>
            <a:ext cx="7331978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GKG</a:t>
            </a:r>
            <a:r>
              <a:rPr lang="en-US" dirty="0"/>
              <a:t> and </a:t>
            </a:r>
            <a:r>
              <a:rPr lang="en-US" dirty="0" err="1"/>
              <a:t>SPANY</a:t>
            </a:r>
            <a:r>
              <a:rPr lang="en-US" dirty="0"/>
              <a:t> analyzed our existing claims and health plan financial information to understand if this change would provide savings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Savings for the Self Funded Health Plan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Estimated at $2,300,000 for the first year.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This is compared to Total Plan expenses for the year ended May 31, 2023 of $17,500,000.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In addition, we expect a one-time payment from the </a:t>
            </a:r>
            <a:r>
              <a:rPr lang="en-US" dirty="0" err="1"/>
              <a:t>NYS</a:t>
            </a:r>
            <a:r>
              <a:rPr lang="en-US" dirty="0"/>
              <a:t> Shared Services program, from participating in the BCPA. The savings is 95% of the documented amount the plan saves from our participation.</a:t>
            </a:r>
          </a:p>
        </p:txBody>
      </p:sp>
    </p:spTree>
    <p:extLst>
      <p:ext uri="{BB962C8B-B14F-4D97-AF65-F5344CB8AC3E}">
        <p14:creationId xmlns:p14="http://schemas.microsoft.com/office/powerpoint/2010/main" val="941527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4ED271C-CDD4-C3B7-611D-411BCDD2DB2A}"/>
              </a:ext>
            </a:extLst>
          </p:cNvPr>
          <p:cNvSpPr/>
          <p:nvPr/>
        </p:nvSpPr>
        <p:spPr>
          <a:xfrm>
            <a:off x="2112818" y="836531"/>
            <a:ext cx="46778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More Savings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43E5E4-5425-5CB4-CABC-954BC5F6E02C}"/>
              </a:ext>
            </a:extLst>
          </p:cNvPr>
          <p:cNvSpPr txBox="1"/>
          <p:nvPr/>
        </p:nvSpPr>
        <p:spPr>
          <a:xfrm>
            <a:off x="2174845" y="1861437"/>
            <a:ext cx="800938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Individual Retiree Savings</a:t>
            </a:r>
          </a:p>
          <a:p>
            <a:pPr lvl="1"/>
            <a:r>
              <a:rPr lang="en-US" dirty="0"/>
              <a:t>Our calculation shows the total retiree pool could save over $900,000 per year.</a:t>
            </a:r>
          </a:p>
          <a:p>
            <a:pPr lvl="1"/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There are many different family combination examples, but here are a few: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A county retiree, early hire with a ME spouse will save $2,500 per year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A county retiree, later hire with ME spouse will save $6,200 per year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A hospital retiree, later hire, not ME eligible but spouse is - $4,000 per year</a:t>
            </a:r>
          </a:p>
        </p:txBody>
      </p:sp>
    </p:spTree>
    <p:extLst>
      <p:ext uri="{BB962C8B-B14F-4D97-AF65-F5344CB8AC3E}">
        <p14:creationId xmlns:p14="http://schemas.microsoft.com/office/powerpoint/2010/main" val="3321674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626C817-D340-97E7-EC3C-10D72F2FC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Next Steps: Time Schedule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ontent Placeholder 6">
            <a:extLst>
              <a:ext uri="{FF2B5EF4-FFF2-40B4-BE49-F238E27FC236}">
                <a16:creationId xmlns:a16="http://schemas.microsoft.com/office/drawing/2014/main" id="{0C431F4A-1A0C-FBF1-3D81-A31328001A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US" sz="2200" dirty="0"/>
              <a:t>United Health Care Call Center opens			October 2</a:t>
            </a:r>
          </a:p>
          <a:p>
            <a:r>
              <a:rPr lang="en-US" sz="2200" dirty="0"/>
              <a:t>UHC Plan Guide						In Home date: 10/12</a:t>
            </a:r>
          </a:p>
          <a:p>
            <a:r>
              <a:rPr lang="en-US" sz="2200" dirty="0"/>
              <a:t>Retiree Information and Enrollment meetings	</a:t>
            </a:r>
          </a:p>
          <a:p>
            <a:pPr lvl="1"/>
            <a:r>
              <a:rPr lang="en-US" sz="2200" dirty="0"/>
              <a:t>Virtual  - October 13 and 19</a:t>
            </a:r>
          </a:p>
          <a:p>
            <a:pPr lvl="1"/>
            <a:r>
              <a:rPr lang="en-US" sz="2200" dirty="0"/>
              <a:t>In person  - October 16 and 17</a:t>
            </a:r>
          </a:p>
          <a:p>
            <a:r>
              <a:rPr lang="en-US" sz="2200" dirty="0"/>
              <a:t>Enrollment information submitted to Medicare/CMS	November 13</a:t>
            </a:r>
          </a:p>
          <a:p>
            <a:r>
              <a:rPr lang="en-US" sz="2200" dirty="0"/>
              <a:t>ID Cards mailed to participants				November 27</a:t>
            </a:r>
          </a:p>
          <a:p>
            <a:r>
              <a:rPr lang="en-US" sz="2200" dirty="0"/>
              <a:t>Plan year begins						January 1</a:t>
            </a:r>
          </a:p>
          <a:p>
            <a:pPr marL="0" indent="0"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486561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4904545-B7A0-59FA-1245-1FE2BBC1C6BC}"/>
              </a:ext>
            </a:extLst>
          </p:cNvPr>
          <p:cNvSpPr/>
          <p:nvPr/>
        </p:nvSpPr>
        <p:spPr>
          <a:xfrm>
            <a:off x="2599810" y="2505670"/>
            <a:ext cx="39052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300000"/>
              </a:camera>
              <a:lightRig rig="threePt" dir="t"/>
            </a:scene3d>
          </a:bodyPr>
          <a:lstStyle/>
          <a:p>
            <a:pPr algn="ctr"/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821359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ewis County, NY">
      <a:dk1>
        <a:sysClr val="windowText" lastClr="000000"/>
      </a:dk1>
      <a:lt1>
        <a:sysClr val="window" lastClr="FFFFFF"/>
      </a:lt1>
      <a:dk2>
        <a:srgbClr val="00557A"/>
      </a:dk2>
      <a:lt2>
        <a:srgbClr val="E7E6E6"/>
      </a:lt2>
      <a:accent1>
        <a:srgbClr val="00557A"/>
      </a:accent1>
      <a:accent2>
        <a:srgbClr val="007365"/>
      </a:accent2>
      <a:accent3>
        <a:srgbClr val="A5A5A5"/>
      </a:accent3>
      <a:accent4>
        <a:srgbClr val="CDDC2A"/>
      </a:accent4>
      <a:accent5>
        <a:srgbClr val="26A1D0"/>
      </a:accent5>
      <a:accent6>
        <a:srgbClr val="70AD47"/>
      </a:accent6>
      <a:hlink>
        <a:srgbClr val="00557A"/>
      </a:hlink>
      <a:folHlink>
        <a:srgbClr val="00557A"/>
      </a:folHlink>
    </a:clrScheme>
    <a:fontScheme name="Lewis County, NY">
      <a:majorFont>
        <a:latin typeface="Museo Slab 500"/>
        <a:ea typeface=""/>
        <a:cs typeface=""/>
      </a:majorFont>
      <a:minorFont>
        <a:latin typeface="Public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wis County, NY Presentation Template.potx" id="{4A90C1E5-FCCC-4896-B8F8-32AC3EF800DD}" vid="{CA3A8988-2D0D-4115-BB8C-39379A525AA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Template</Template>
  <TotalTime>84</TotalTime>
  <Words>581</Words>
  <Application>Microsoft Office PowerPoint</Application>
  <PresentationFormat>Widescreen</PresentationFormat>
  <Paragraphs>52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Halis R Book</vt:lpstr>
      <vt:lpstr>Halis R ExtraLight</vt:lpstr>
      <vt:lpstr>Museo Slab 500</vt:lpstr>
      <vt:lpstr>Public Sans</vt:lpstr>
      <vt:lpstr>Office Theme</vt:lpstr>
      <vt:lpstr>Adobe Acrobat Document</vt:lpstr>
      <vt:lpstr>Medicare Advantage </vt:lpstr>
      <vt:lpstr>Agenda</vt:lpstr>
      <vt:lpstr>Introductions </vt:lpstr>
      <vt:lpstr>PowerPoint Presentation</vt:lpstr>
      <vt:lpstr>PowerPoint Presentation</vt:lpstr>
      <vt:lpstr>PowerPoint Presentation</vt:lpstr>
      <vt:lpstr>PowerPoint Presentation</vt:lpstr>
      <vt:lpstr>Next Steps: Time Schedule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Medicare Advantage</dc:title>
  <dc:creator>Joyce Hodkinson</dc:creator>
  <cp:lastModifiedBy>Eric Virkler</cp:lastModifiedBy>
  <cp:revision>19</cp:revision>
  <dcterms:created xsi:type="dcterms:W3CDTF">2023-09-25T20:21:21Z</dcterms:created>
  <dcterms:modified xsi:type="dcterms:W3CDTF">2023-09-26T17:17:20Z</dcterms:modified>
</cp:coreProperties>
</file>