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6858000" cx="12192000"/>
  <p:notesSz cx="6950075" cy="923607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2" roundtripDataSignature="AMtx7mhxbkj8Zl3iLk8KupKHOoG6RStR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customschemas.google.com/relationships/presentationmetadata" Target="meta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anchorCtr="0" anchor="t" bIns="46225" lIns="92475" spcFirstLastPara="1" rIns="92475" wrap="square" tIns="462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36768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anchorCtr="0" anchor="t" bIns="46225" lIns="92475" spcFirstLastPara="1" rIns="92475" wrap="square" tIns="4622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anchorCtr="0" anchor="t" bIns="46225" lIns="92475" spcFirstLastPara="1" rIns="92475" wrap="square" tIns="462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anchorCtr="0" anchor="b" bIns="46225" lIns="92475" spcFirstLastPara="1" rIns="92475" wrap="square" tIns="462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anchorCtr="0" anchor="b" bIns="46225" lIns="92475" spcFirstLastPara="1" rIns="92475" wrap="square" tIns="4622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0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1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1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2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2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3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3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4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4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5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5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6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6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7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7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8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18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9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19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0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20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1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21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2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22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3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23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4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24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5:notes"/>
          <p:cNvSpPr/>
          <p:nvPr>
            <p:ph idx="2" type="sldImg"/>
          </p:nvPr>
        </p:nvSpPr>
        <p:spPr>
          <a:xfrm>
            <a:off x="704850" y="1154113"/>
            <a:ext cx="5540375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81" name="Google Shape;481;p25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25:notes"/>
          <p:cNvSpPr txBox="1"/>
          <p:nvPr>
            <p:ph idx="12" type="sldNum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anchorCtr="0" anchor="b" bIns="46225" lIns="92475" spcFirstLastPara="1" rIns="92475" wrap="square" tIns="462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3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4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5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6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6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7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7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8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8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9:notes"/>
          <p:cNvSpPr txBox="1"/>
          <p:nvPr>
            <p:ph idx="1" type="body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anchorCtr="0" anchor="t" bIns="46225" lIns="92475" spcFirstLastPara="1" rIns="92475" wrap="square" tIns="462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9:notes"/>
          <p:cNvSpPr/>
          <p:nvPr>
            <p:ph idx="2" type="sldImg"/>
          </p:nvPr>
        </p:nvSpPr>
        <p:spPr>
          <a:xfrm>
            <a:off x="703263" y="1154113"/>
            <a:ext cx="5543550" cy="3117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7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2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27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7"/>
          <p:cNvSpPr txBox="1"/>
          <p:nvPr>
            <p:ph idx="1" type="subTitle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" name="Google Shape;23;p27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7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27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9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9"/>
          <p:cNvSpPr txBox="1"/>
          <p:nvPr>
            <p:ph idx="1" type="body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0" name="Google Shape;90;p39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9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9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0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40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40"/>
          <p:cNvSpPr txBox="1"/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40"/>
          <p:cNvSpPr txBox="1"/>
          <p:nvPr>
            <p:ph idx="1" type="body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8" name="Google Shape;98;p40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40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40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2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2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32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32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3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3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9" name="Google Shape;119;p33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33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33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41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41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41"/>
          <p:cNvSpPr txBox="1"/>
          <p:nvPr>
            <p:ph idx="1" type="subTitle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27" name="Google Shape;127;p41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41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4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0" name="Google Shape;130;p41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lt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42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42"/>
          <p:cNvSpPr txBox="1"/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b="0"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42"/>
          <p:cNvSpPr txBox="1"/>
          <p:nvPr>
            <p:ph idx="1" type="body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6" name="Google Shape;136;p42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42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42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9" name="Google Shape;139;p42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3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43"/>
          <p:cNvSpPr txBox="1"/>
          <p:nvPr>
            <p:ph idx="1" type="body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3" name="Google Shape;143;p43"/>
          <p:cNvSpPr txBox="1"/>
          <p:nvPr>
            <p:ph idx="2" type="body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4" name="Google Shape;144;p43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43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43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4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44"/>
          <p:cNvSpPr txBox="1"/>
          <p:nvPr>
            <p:ph idx="1" type="body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50" name="Google Shape;150;p44"/>
          <p:cNvSpPr txBox="1"/>
          <p:nvPr>
            <p:ph idx="2" type="body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1" name="Google Shape;151;p44"/>
          <p:cNvSpPr txBox="1"/>
          <p:nvPr>
            <p:ph idx="3" type="body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52" name="Google Shape;152;p44"/>
          <p:cNvSpPr txBox="1"/>
          <p:nvPr>
            <p:ph idx="4" type="body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3" name="Google Shape;153;p44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44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44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5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45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45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45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6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46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46"/>
          <p:cNvSpPr txBox="1"/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46"/>
          <p:cNvSpPr txBox="1"/>
          <p:nvPr>
            <p:ph idx="1" type="body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6" name="Google Shape;166;p46"/>
          <p:cNvSpPr txBox="1"/>
          <p:nvPr>
            <p:ph idx="2" type="body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67" name="Google Shape;167;p46"/>
          <p:cNvSpPr txBox="1"/>
          <p:nvPr>
            <p:ph idx="10" type="dt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46"/>
          <p:cNvSpPr txBox="1"/>
          <p:nvPr>
            <p:ph idx="11" type="ftr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46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28"/>
          <p:cNvSpPr txBox="1"/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2" type="body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3" name="Google Shape;33;p28"/>
          <p:cNvSpPr txBox="1"/>
          <p:nvPr>
            <p:ph idx="10" type="dt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1" type="ftr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050" u="none" cap="none" strike="noStrike">
                <a:solidFill>
                  <a:srgbClr val="34406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050" u="none" cap="none" strike="noStrike">
                <a:solidFill>
                  <a:srgbClr val="34406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050" u="none" cap="none" strike="noStrike">
                <a:solidFill>
                  <a:srgbClr val="34406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050" u="none" cap="none" strike="noStrike">
                <a:solidFill>
                  <a:srgbClr val="34406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050" u="none" cap="none" strike="noStrike">
                <a:solidFill>
                  <a:srgbClr val="34406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050" u="none" cap="none" strike="noStrike">
                <a:solidFill>
                  <a:srgbClr val="34406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050" u="none" cap="none" strike="noStrike">
                <a:solidFill>
                  <a:srgbClr val="34406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050" u="none" cap="none" strike="noStrike">
                <a:solidFill>
                  <a:srgbClr val="34406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050" u="none" cap="none" strike="noStrike">
                <a:solidFill>
                  <a:srgbClr val="34406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47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47"/>
          <p:cNvSpPr txBox="1"/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47"/>
          <p:cNvSpPr/>
          <p:nvPr>
            <p:ph idx="2" type="pic"/>
          </p:nvPr>
        </p:nvSpPr>
        <p:spPr>
          <a:xfrm>
            <a:off x="15" y="0"/>
            <a:ext cx="12191985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200" spcFirstLastPara="1" rIns="0" wrap="square" tIns="4572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None/>
              <a:defRPr b="0" i="0" sz="2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5" name="Google Shape;175;p47"/>
          <p:cNvSpPr txBox="1"/>
          <p:nvPr>
            <p:ph idx="1" type="body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76" name="Google Shape;176;p47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47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47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8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48"/>
          <p:cNvSpPr txBox="1"/>
          <p:nvPr>
            <p:ph idx="1" type="body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82" name="Google Shape;182;p48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48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48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9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49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49"/>
          <p:cNvSpPr txBox="1"/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49"/>
          <p:cNvSpPr txBox="1"/>
          <p:nvPr>
            <p:ph idx="1" type="body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0" name="Google Shape;190;p49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49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49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9" name="Google Shape;39;p29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9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0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0"/>
          <p:cNvSpPr txBox="1"/>
          <p:nvPr>
            <p:ph idx="1" type="body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5" name="Google Shape;45;p30"/>
          <p:cNvSpPr txBox="1"/>
          <p:nvPr>
            <p:ph idx="2" type="body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6" name="Google Shape;46;p30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lt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34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34"/>
          <p:cNvSpPr txBox="1"/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b="0"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4"/>
          <p:cNvSpPr txBox="1"/>
          <p:nvPr>
            <p:ph idx="1" type="body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4" name="Google Shape;54;p34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4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4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7" name="Google Shape;57;p34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5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5"/>
          <p:cNvSpPr txBox="1"/>
          <p:nvPr>
            <p:ph idx="1" type="body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1" name="Google Shape;61;p35"/>
          <p:cNvSpPr txBox="1"/>
          <p:nvPr>
            <p:ph idx="2" type="body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2" name="Google Shape;62;p35"/>
          <p:cNvSpPr txBox="1"/>
          <p:nvPr>
            <p:ph idx="3" type="body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3" name="Google Shape;63;p35"/>
          <p:cNvSpPr txBox="1"/>
          <p:nvPr>
            <p:ph idx="4" type="body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4" name="Google Shape;64;p35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5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5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6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6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7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3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37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8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38"/>
          <p:cNvSpPr txBox="1"/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8"/>
          <p:cNvSpPr/>
          <p:nvPr>
            <p:ph idx="2" type="pic"/>
          </p:nvPr>
        </p:nvSpPr>
        <p:spPr>
          <a:xfrm>
            <a:off x="15" y="0"/>
            <a:ext cx="12191985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200" spcFirstLastPara="1" rIns="0" wrap="square" tIns="4572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None/>
              <a:defRPr b="0" i="0" sz="2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38"/>
          <p:cNvSpPr txBox="1"/>
          <p:nvPr>
            <p:ph idx="1" type="body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4" name="Google Shape;84;p38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8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8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6"/>
          <p:cNvSpPr/>
          <p:nvPr/>
        </p:nvSpPr>
        <p:spPr>
          <a:xfrm>
            <a:off x="0" y="6334316"/>
            <a:ext cx="12192000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6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26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6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6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26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7" name="Google Shape;17;p26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1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1"/>
          <p:cNvSpPr/>
          <p:nvPr/>
        </p:nvSpPr>
        <p:spPr>
          <a:xfrm>
            <a:off x="0" y="6334316"/>
            <a:ext cx="12192000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5" name="Google Shape;105;p31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31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7" name="Google Shape;107;p31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" name="Google Shape;108;p3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9" name="Google Shape;109;p31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jpg"/><Relationship Id="rId4" Type="http://schemas.openxmlformats.org/officeDocument/2006/relationships/image" Target="../media/image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Relationship Id="rId6" Type="http://schemas.openxmlformats.org/officeDocument/2006/relationships/image" Target="../media/image13.png"/><Relationship Id="rId7" Type="http://schemas.openxmlformats.org/officeDocument/2006/relationships/image" Target="../media/image4.png"/><Relationship Id="rId8" Type="http://schemas.openxmlformats.org/officeDocument/2006/relationships/image" Target="../media/image1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Relationship Id="rId4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4.png"/><Relationship Id="rId7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"/>
          <p:cNvSpPr/>
          <p:nvPr/>
        </p:nvSpPr>
        <p:spPr>
          <a:xfrm>
            <a:off x="0" y="0"/>
            <a:ext cx="12192000" cy="63343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8" name="Google Shape;198;p1"/>
          <p:cNvCxnSpPr/>
          <p:nvPr/>
        </p:nvCxnSpPr>
        <p:spPr>
          <a:xfrm>
            <a:off x="3944603" y="4325112"/>
            <a:ext cx="71323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9" name="Google Shape;199;p1"/>
          <p:cNvSpPr txBox="1"/>
          <p:nvPr>
            <p:ph idx="1" type="subTitle"/>
          </p:nvPr>
        </p:nvSpPr>
        <p:spPr>
          <a:xfrm>
            <a:off x="3836504" y="4455620"/>
            <a:ext cx="732194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FAIR HOUSING ESSENTIALS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US"/>
              <a:t>AUGUST 26, 2020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00" name="Google Shape;20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1237" y="1259380"/>
            <a:ext cx="6647041" cy="2027347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"/>
          <p:cNvSpPr/>
          <p:nvPr/>
        </p:nvSpPr>
        <p:spPr>
          <a:xfrm>
            <a:off x="0" y="6334316"/>
            <a:ext cx="12192000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0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Harassment</a:t>
            </a:r>
            <a:endParaRPr/>
          </a:p>
        </p:txBody>
      </p:sp>
      <p:sp>
        <p:nvSpPr>
          <p:cNvPr id="294" name="Google Shape;294;p10"/>
          <p:cNvSpPr txBox="1"/>
          <p:nvPr>
            <p:ph idx="1" type="body"/>
          </p:nvPr>
        </p:nvSpPr>
        <p:spPr>
          <a:xfrm>
            <a:off x="1097280" y="1943059"/>
            <a:ext cx="10058399" cy="3291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524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Sexual Harassment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-US" sz="2200"/>
              <a:t>Quid Pro Quo: requests for sex in exchange for housing or housing services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-US" sz="2200"/>
              <a:t>Hostile Living Environment: conduct that is severe or pervasive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Harassment can be written, verbal, or other conduct, and does not require physical contact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Protections include harassment based on race, national origin, sexual orientation, etc.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May include harassment by the housing provider, their staff, or by neighbors.</a:t>
            </a:r>
            <a:endParaRPr/>
          </a:p>
        </p:txBody>
      </p:sp>
      <p:pic>
        <p:nvPicPr>
          <p:cNvPr id="295" name="Google Shape;29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79596" y="5445224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1"/>
          <p:cNvSpPr/>
          <p:nvPr/>
        </p:nvSpPr>
        <p:spPr>
          <a:xfrm>
            <a:off x="0" y="0"/>
            <a:ext cx="12192000" cy="63343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1"/>
          <p:cNvSpPr txBox="1"/>
          <p:nvPr>
            <p:ph type="title"/>
          </p:nvPr>
        </p:nvSpPr>
        <p:spPr>
          <a:xfrm>
            <a:off x="642256" y="642257"/>
            <a:ext cx="3417677" cy="5226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br>
              <a:rPr lang="en-US"/>
            </a:br>
            <a:br>
              <a:rPr lang="en-US"/>
            </a:br>
            <a:r>
              <a:rPr lang="en-US"/>
              <a:t>Criminal Background Screening</a:t>
            </a:r>
            <a:endParaRPr/>
          </a:p>
        </p:txBody>
      </p:sp>
      <p:sp>
        <p:nvSpPr>
          <p:cNvPr id="302" name="Google Shape;302;p11"/>
          <p:cNvSpPr txBox="1"/>
          <p:nvPr>
            <p:ph idx="1" type="body"/>
          </p:nvPr>
        </p:nvSpPr>
        <p:spPr>
          <a:xfrm>
            <a:off x="4713512" y="642257"/>
            <a:ext cx="6847117" cy="3871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524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Blanket bans on individuals with criminal histories are considered discriminatory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Housing provider should conduct an individualized assessment that considers: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Nature and severity of offence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Time since conviction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Behavior in intervening time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Provider should be prepared to show their policy serves a “substantial, legitimate, nondiscriminatory interest”</a:t>
            </a:r>
            <a:endParaRPr/>
          </a:p>
          <a:p>
            <a:pPr indent="0" lvl="1" marL="201168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i="1"/>
          </a:p>
        </p:txBody>
      </p:sp>
      <p:pic>
        <p:nvPicPr>
          <p:cNvPr id="303" name="Google Shape;30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46327" y="5214255"/>
            <a:ext cx="2370664" cy="724546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11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1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2"/>
          <p:cNvSpPr/>
          <p:nvPr/>
        </p:nvSpPr>
        <p:spPr>
          <a:xfrm>
            <a:off x="0" y="0"/>
            <a:ext cx="12192000" cy="63343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2"/>
          <p:cNvSpPr txBox="1"/>
          <p:nvPr>
            <p:ph type="title"/>
          </p:nvPr>
        </p:nvSpPr>
        <p:spPr>
          <a:xfrm>
            <a:off x="642256" y="642257"/>
            <a:ext cx="3417677" cy="5226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br>
              <a:rPr lang="en-US"/>
            </a:br>
            <a:br>
              <a:rPr lang="en-US"/>
            </a:br>
            <a:r>
              <a:rPr lang="en-US"/>
              <a:t>Domestic Violence</a:t>
            </a:r>
            <a:endParaRPr/>
          </a:p>
        </p:txBody>
      </p:sp>
      <p:sp>
        <p:nvSpPr>
          <p:cNvPr id="312" name="Google Shape;312;p12"/>
          <p:cNvSpPr txBox="1"/>
          <p:nvPr>
            <p:ph idx="1" type="body"/>
          </p:nvPr>
        </p:nvSpPr>
        <p:spPr>
          <a:xfrm>
            <a:off x="4713512" y="642257"/>
            <a:ext cx="6847117" cy="43008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52400" lvl="0" marL="9144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Domestic violence survivors are protected under fair housing laws and other state laws</a:t>
            </a:r>
            <a:endParaRPr/>
          </a:p>
          <a:p>
            <a:pPr indent="-152400" lvl="0" marL="9144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Housing providers can not evict domestic violence victims because of incidents or police activity at the property</a:t>
            </a:r>
            <a:endParaRPr/>
          </a:p>
          <a:p>
            <a:pPr indent="-152400" lvl="0" marL="9144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Local governments can not require that landlords evict domestic violence victims because of police activity</a:t>
            </a:r>
            <a:endParaRPr/>
          </a:p>
          <a:p>
            <a:pPr indent="-152400" lvl="0" marL="9144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Domestic violence survivors living in subsidized properties have rights under VAWA</a:t>
            </a:r>
            <a:endParaRPr/>
          </a:p>
          <a:p>
            <a:pPr indent="-182880" lvl="1" marL="384048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-US" sz="2200"/>
              <a:t>Emergency transfers</a:t>
            </a:r>
            <a:endParaRPr/>
          </a:p>
          <a:p>
            <a:pPr indent="-182880" lvl="1" marL="384048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-US" sz="2200"/>
              <a:t>Self-certification by survivors</a:t>
            </a:r>
            <a:endParaRPr/>
          </a:p>
          <a:p>
            <a:pPr indent="-182880" lvl="1" marL="384048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-US" sz="2200"/>
              <a:t>Can’t deny housing due to adverse effects of abuse</a:t>
            </a:r>
            <a:endParaRPr/>
          </a:p>
          <a:p>
            <a:pPr indent="-43179" lvl="1" marL="384048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SzPts val="2200"/>
              <a:buFont typeface="Arial"/>
              <a:buNone/>
            </a:pPr>
            <a:r>
              <a:t/>
            </a:r>
            <a:endParaRPr sz="2200"/>
          </a:p>
          <a:p>
            <a:pPr indent="0" lvl="1" marL="201168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i="1"/>
          </a:p>
        </p:txBody>
      </p:sp>
      <p:pic>
        <p:nvPicPr>
          <p:cNvPr id="313" name="Google Shape;31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46327" y="5214255"/>
            <a:ext cx="2370664" cy="724546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12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2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3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Disability Discrimination</a:t>
            </a:r>
            <a:endParaRPr/>
          </a:p>
        </p:txBody>
      </p:sp>
      <p:sp>
        <p:nvSpPr>
          <p:cNvPr id="321" name="Google Shape;321;p13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524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US" sz="2400"/>
              <a:t>Housing providers: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Cannot refuse to rent or sell to prospective residents based upon their disability;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Should not ask questions about the nature or extent of a person’s disability;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Are obligated to provide equal access and opportunity for persons with disabilities to use and enjoy the housing.</a:t>
            </a:r>
            <a:endParaRPr/>
          </a:p>
        </p:txBody>
      </p:sp>
      <p:pic>
        <p:nvPicPr>
          <p:cNvPr id="322" name="Google Shape;32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79279" y="5366921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4"/>
          <p:cNvSpPr txBox="1"/>
          <p:nvPr>
            <p:ph idx="4294967295" type="title"/>
          </p:nvPr>
        </p:nvSpPr>
        <p:spPr>
          <a:xfrm>
            <a:off x="1351492" y="702356"/>
            <a:ext cx="3254375" cy="4938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400"/>
              <a:buFont typeface="Calibri"/>
              <a:buNone/>
            </a:pPr>
            <a:r>
              <a:rPr lang="en-US" sz="3400"/>
              <a:t>Reasonable Accommodations </a:t>
            </a:r>
            <a:endParaRPr/>
          </a:p>
        </p:txBody>
      </p:sp>
      <p:sp>
        <p:nvSpPr>
          <p:cNvPr id="328" name="Google Shape;328;p14"/>
          <p:cNvSpPr txBox="1"/>
          <p:nvPr>
            <p:ph idx="4294967295" type="body"/>
          </p:nvPr>
        </p:nvSpPr>
        <p:spPr>
          <a:xfrm>
            <a:off x="5012872" y="959644"/>
            <a:ext cx="6134100" cy="4938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-1270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 "/>
            </a:pPr>
            <a:r>
              <a:rPr lang="en-US"/>
              <a:t>Accommodation: a change, exception, or adjustment in normal rules, policies, practices, or services offered by a housing provider to allow persons with disabilities the full use and enjoyment of their dwelling and related facilities.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/>
          </a:p>
        </p:txBody>
      </p:sp>
      <p:cxnSp>
        <p:nvCxnSpPr>
          <p:cNvPr id="329" name="Google Shape;329;p14"/>
          <p:cNvCxnSpPr/>
          <p:nvPr/>
        </p:nvCxnSpPr>
        <p:spPr>
          <a:xfrm>
            <a:off x="4820471" y="1081775"/>
            <a:ext cx="0" cy="39624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30" name="Google Shape;33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18636" y="5172611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5"/>
          <p:cNvSpPr/>
          <p:nvPr/>
        </p:nvSpPr>
        <p:spPr>
          <a:xfrm>
            <a:off x="0" y="0"/>
            <a:ext cx="121863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5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5"/>
          <p:cNvSpPr txBox="1"/>
          <p:nvPr>
            <p:ph type="title"/>
          </p:nvPr>
        </p:nvSpPr>
        <p:spPr>
          <a:xfrm>
            <a:off x="145292" y="542580"/>
            <a:ext cx="3760237" cy="5772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>
                <a:solidFill>
                  <a:srgbClr val="FFFFFF"/>
                </a:solidFill>
              </a:rPr>
              <a:t>Reasonable Accommodations - Examples</a:t>
            </a:r>
            <a:endParaRPr/>
          </a:p>
        </p:txBody>
      </p:sp>
      <p:sp>
        <p:nvSpPr>
          <p:cNvPr id="338" name="Google Shape;338;p15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9" name="Google Shape;339;p15"/>
          <p:cNvGrpSpPr/>
          <p:nvPr/>
        </p:nvGrpSpPr>
        <p:grpSpPr>
          <a:xfrm>
            <a:off x="4741864" y="640325"/>
            <a:ext cx="6754758" cy="4608444"/>
            <a:chOff x="0" y="562"/>
            <a:chExt cx="6754758" cy="4608444"/>
          </a:xfrm>
        </p:grpSpPr>
        <p:cxnSp>
          <p:nvCxnSpPr>
            <p:cNvPr id="340" name="Google Shape;340;p15"/>
            <p:cNvCxnSpPr/>
            <p:nvPr/>
          </p:nvCxnSpPr>
          <p:spPr>
            <a:xfrm>
              <a:off x="0" y="562"/>
              <a:ext cx="6754758" cy="0"/>
            </a:xfrm>
            <a:prstGeom prst="straightConnector1">
              <a:avLst/>
            </a:prstGeom>
            <a:solidFill>
              <a:srgbClr val="2D9BA6"/>
            </a:solidFill>
            <a:ln cap="flat" cmpd="sng" w="15875">
              <a:solidFill>
                <a:srgbClr val="2D9B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41" name="Google Shape;341;p15"/>
            <p:cNvSpPr/>
            <p:nvPr/>
          </p:nvSpPr>
          <p:spPr>
            <a:xfrm>
              <a:off x="0" y="562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15"/>
            <p:cNvSpPr txBox="1"/>
            <p:nvPr/>
          </p:nvSpPr>
          <p:spPr>
            <a:xfrm>
              <a:off x="0" y="562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Assistance animals</a:t>
              </a:r>
              <a:endParaRPr/>
            </a:p>
          </p:txBody>
        </p:sp>
        <p:cxnSp>
          <p:nvCxnSpPr>
            <p:cNvPr id="343" name="Google Shape;343;p15"/>
            <p:cNvCxnSpPr/>
            <p:nvPr/>
          </p:nvCxnSpPr>
          <p:spPr>
            <a:xfrm>
              <a:off x="0" y="658911"/>
              <a:ext cx="6754758" cy="0"/>
            </a:xfrm>
            <a:prstGeom prst="straightConnector1">
              <a:avLst/>
            </a:prstGeom>
            <a:solidFill>
              <a:srgbClr val="37A8B4"/>
            </a:solidFill>
            <a:ln cap="flat" cmpd="sng" w="15875">
              <a:solidFill>
                <a:srgbClr val="37A8B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44" name="Google Shape;344;p15"/>
            <p:cNvSpPr/>
            <p:nvPr/>
          </p:nvSpPr>
          <p:spPr>
            <a:xfrm>
              <a:off x="0" y="658911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15"/>
            <p:cNvSpPr txBox="1"/>
            <p:nvPr/>
          </p:nvSpPr>
          <p:spPr>
            <a:xfrm>
              <a:off x="0" y="658911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Assigned parking spaces</a:t>
              </a:r>
              <a:endParaRPr/>
            </a:p>
          </p:txBody>
        </p:sp>
        <p:cxnSp>
          <p:nvCxnSpPr>
            <p:cNvPr id="346" name="Google Shape;346;p15"/>
            <p:cNvCxnSpPr/>
            <p:nvPr/>
          </p:nvCxnSpPr>
          <p:spPr>
            <a:xfrm>
              <a:off x="0" y="1317260"/>
              <a:ext cx="6754758" cy="0"/>
            </a:xfrm>
            <a:prstGeom prst="straightConnector1">
              <a:avLst/>
            </a:prstGeom>
            <a:solidFill>
              <a:srgbClr val="44B2C0"/>
            </a:solidFill>
            <a:ln cap="flat" cmpd="sng" w="15875">
              <a:solidFill>
                <a:srgbClr val="44B2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47" name="Google Shape;347;p15"/>
            <p:cNvSpPr/>
            <p:nvPr/>
          </p:nvSpPr>
          <p:spPr>
            <a:xfrm>
              <a:off x="0" y="1317260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15"/>
            <p:cNvSpPr txBox="1"/>
            <p:nvPr/>
          </p:nvSpPr>
          <p:spPr>
            <a:xfrm>
              <a:off x="0" y="1317260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Transferring Units</a:t>
              </a:r>
              <a:endParaRPr/>
            </a:p>
          </p:txBody>
        </p:sp>
        <p:cxnSp>
          <p:nvCxnSpPr>
            <p:cNvPr id="349" name="Google Shape;349;p15"/>
            <p:cNvCxnSpPr/>
            <p:nvPr/>
          </p:nvCxnSpPr>
          <p:spPr>
            <a:xfrm>
              <a:off x="0" y="1975609"/>
              <a:ext cx="6754758" cy="0"/>
            </a:xfrm>
            <a:prstGeom prst="straightConnector1">
              <a:avLst/>
            </a:prstGeom>
            <a:solidFill>
              <a:srgbClr val="5AB7C3"/>
            </a:solidFill>
            <a:ln cap="flat" cmpd="sng" w="15875">
              <a:solidFill>
                <a:srgbClr val="5AB7C3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50" name="Google Shape;350;p15"/>
            <p:cNvSpPr/>
            <p:nvPr/>
          </p:nvSpPr>
          <p:spPr>
            <a:xfrm>
              <a:off x="0" y="1975609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5"/>
            <p:cNvSpPr txBox="1"/>
            <p:nvPr/>
          </p:nvSpPr>
          <p:spPr>
            <a:xfrm>
              <a:off x="0" y="1975609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Communication methods</a:t>
              </a:r>
              <a:endParaRPr/>
            </a:p>
          </p:txBody>
        </p:sp>
        <p:cxnSp>
          <p:nvCxnSpPr>
            <p:cNvPr id="352" name="Google Shape;352;p15"/>
            <p:cNvCxnSpPr/>
            <p:nvPr/>
          </p:nvCxnSpPr>
          <p:spPr>
            <a:xfrm>
              <a:off x="0" y="2633959"/>
              <a:ext cx="6754758" cy="0"/>
            </a:xfrm>
            <a:prstGeom prst="straightConnector1">
              <a:avLst/>
            </a:prstGeom>
            <a:solidFill>
              <a:srgbClr val="70BDC6"/>
            </a:solidFill>
            <a:ln cap="flat" cmpd="sng" w="15875">
              <a:solidFill>
                <a:srgbClr val="70BDC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53" name="Google Shape;353;p15"/>
            <p:cNvSpPr/>
            <p:nvPr/>
          </p:nvSpPr>
          <p:spPr>
            <a:xfrm>
              <a:off x="0" y="2633959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5"/>
            <p:cNvSpPr txBox="1"/>
            <p:nvPr/>
          </p:nvSpPr>
          <p:spPr>
            <a:xfrm>
              <a:off x="0" y="2633959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Trash Pickup</a:t>
              </a:r>
              <a:endParaRPr/>
            </a:p>
          </p:txBody>
        </p:sp>
        <p:cxnSp>
          <p:nvCxnSpPr>
            <p:cNvPr id="355" name="Google Shape;355;p15"/>
            <p:cNvCxnSpPr/>
            <p:nvPr/>
          </p:nvCxnSpPr>
          <p:spPr>
            <a:xfrm>
              <a:off x="0" y="3292308"/>
              <a:ext cx="6754758" cy="0"/>
            </a:xfrm>
            <a:prstGeom prst="straightConnector1">
              <a:avLst/>
            </a:prstGeom>
            <a:solidFill>
              <a:srgbClr val="84C2CB"/>
            </a:solidFill>
            <a:ln cap="flat" cmpd="sng" w="15875">
              <a:solidFill>
                <a:srgbClr val="84C2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56" name="Google Shape;356;p15"/>
            <p:cNvSpPr/>
            <p:nvPr/>
          </p:nvSpPr>
          <p:spPr>
            <a:xfrm>
              <a:off x="0" y="3292308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15"/>
            <p:cNvSpPr txBox="1"/>
            <p:nvPr/>
          </p:nvSpPr>
          <p:spPr>
            <a:xfrm>
              <a:off x="0" y="3292308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Snow Removal</a:t>
              </a:r>
              <a:endParaRPr/>
            </a:p>
          </p:txBody>
        </p:sp>
        <p:cxnSp>
          <p:nvCxnSpPr>
            <p:cNvPr id="358" name="Google Shape;358;p15"/>
            <p:cNvCxnSpPr/>
            <p:nvPr/>
          </p:nvCxnSpPr>
          <p:spPr>
            <a:xfrm>
              <a:off x="0" y="3950657"/>
              <a:ext cx="6754758" cy="0"/>
            </a:xfrm>
            <a:prstGeom prst="straightConnector1">
              <a:avLst/>
            </a:prstGeom>
            <a:solidFill>
              <a:srgbClr val="98C8D0"/>
            </a:solidFill>
            <a:ln cap="flat" cmpd="sng" w="15875">
              <a:solidFill>
                <a:srgbClr val="98C8D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59" name="Google Shape;359;p15"/>
            <p:cNvSpPr/>
            <p:nvPr/>
          </p:nvSpPr>
          <p:spPr>
            <a:xfrm>
              <a:off x="0" y="3950657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15"/>
            <p:cNvSpPr txBox="1"/>
            <p:nvPr/>
          </p:nvSpPr>
          <p:spPr>
            <a:xfrm>
              <a:off x="0" y="3950657"/>
              <a:ext cx="6754758" cy="658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Leniency for behavior that violates a lease</a:t>
              </a:r>
              <a:endParaRPr/>
            </a:p>
          </p:txBody>
        </p:sp>
      </p:grpSp>
      <p:pic>
        <p:nvPicPr>
          <p:cNvPr id="361" name="Google Shape;36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91082" y="5521753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6"/>
          <p:cNvSpPr txBox="1"/>
          <p:nvPr>
            <p:ph idx="4294967295" type="title"/>
          </p:nvPr>
        </p:nvSpPr>
        <p:spPr>
          <a:xfrm>
            <a:off x="1351492" y="702356"/>
            <a:ext cx="3254375" cy="4938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400"/>
              <a:buFont typeface="Calibri"/>
              <a:buNone/>
            </a:pPr>
            <a:r>
              <a:rPr lang="en-US" sz="3400"/>
              <a:t>Reasonable Modifications</a:t>
            </a:r>
            <a:endParaRPr/>
          </a:p>
        </p:txBody>
      </p:sp>
      <p:sp>
        <p:nvSpPr>
          <p:cNvPr id="367" name="Google Shape;367;p16"/>
          <p:cNvSpPr txBox="1"/>
          <p:nvPr>
            <p:ph idx="4294967295" type="body"/>
          </p:nvPr>
        </p:nvSpPr>
        <p:spPr>
          <a:xfrm>
            <a:off x="5012872" y="959644"/>
            <a:ext cx="6134100" cy="4938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Modification: a structural modification that is made to allow persons with disabilities the full use and enjoyment of their dwelling and related facilities.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/>
          </a:p>
        </p:txBody>
      </p:sp>
      <p:cxnSp>
        <p:nvCxnSpPr>
          <p:cNvPr id="368" name="Google Shape;368;p16"/>
          <p:cNvCxnSpPr/>
          <p:nvPr/>
        </p:nvCxnSpPr>
        <p:spPr>
          <a:xfrm>
            <a:off x="4820471" y="1081775"/>
            <a:ext cx="0" cy="39624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69" name="Google Shape;36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18636" y="5172611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7"/>
          <p:cNvSpPr/>
          <p:nvPr/>
        </p:nvSpPr>
        <p:spPr>
          <a:xfrm>
            <a:off x="0" y="0"/>
            <a:ext cx="121863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17"/>
          <p:cNvSpPr txBox="1"/>
          <p:nvPr>
            <p:ph type="title"/>
          </p:nvPr>
        </p:nvSpPr>
        <p:spPr>
          <a:xfrm>
            <a:off x="145292" y="542580"/>
            <a:ext cx="3760237" cy="5772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>
                <a:solidFill>
                  <a:srgbClr val="FFFFFF"/>
                </a:solidFill>
              </a:rPr>
              <a:t>Reasonable Modifications - Examples</a:t>
            </a:r>
            <a:endParaRPr/>
          </a:p>
        </p:txBody>
      </p:sp>
      <p:sp>
        <p:nvSpPr>
          <p:cNvPr id="377" name="Google Shape;377;p17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8" name="Google Shape;378;p17"/>
          <p:cNvGrpSpPr/>
          <p:nvPr/>
        </p:nvGrpSpPr>
        <p:grpSpPr>
          <a:xfrm>
            <a:off x="4741864" y="639763"/>
            <a:ext cx="6754758" cy="4609568"/>
            <a:chOff x="0" y="0"/>
            <a:chExt cx="6754758" cy="4609568"/>
          </a:xfrm>
        </p:grpSpPr>
        <p:cxnSp>
          <p:nvCxnSpPr>
            <p:cNvPr id="379" name="Google Shape;379;p17"/>
            <p:cNvCxnSpPr/>
            <p:nvPr/>
          </p:nvCxnSpPr>
          <p:spPr>
            <a:xfrm>
              <a:off x="0" y="0"/>
              <a:ext cx="6754758" cy="0"/>
            </a:xfrm>
            <a:prstGeom prst="straightConnector1">
              <a:avLst/>
            </a:prstGeom>
            <a:solidFill>
              <a:srgbClr val="2D9BA6"/>
            </a:solidFill>
            <a:ln cap="flat" cmpd="sng" w="15875">
              <a:solidFill>
                <a:srgbClr val="2D9B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80" name="Google Shape;380;p17"/>
            <p:cNvSpPr/>
            <p:nvPr/>
          </p:nvSpPr>
          <p:spPr>
            <a:xfrm>
              <a:off x="0" y="0"/>
              <a:ext cx="6754758" cy="11523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17"/>
            <p:cNvSpPr txBox="1"/>
            <p:nvPr/>
          </p:nvSpPr>
          <p:spPr>
            <a:xfrm>
              <a:off x="0" y="0"/>
              <a:ext cx="6754758" cy="11523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Ramps</a:t>
              </a:r>
              <a:endParaRPr/>
            </a:p>
          </p:txBody>
        </p:sp>
        <p:cxnSp>
          <p:nvCxnSpPr>
            <p:cNvPr id="382" name="Google Shape;382;p17"/>
            <p:cNvCxnSpPr/>
            <p:nvPr/>
          </p:nvCxnSpPr>
          <p:spPr>
            <a:xfrm>
              <a:off x="0" y="1152392"/>
              <a:ext cx="6754758" cy="0"/>
            </a:xfrm>
            <a:prstGeom prst="straightConnector1">
              <a:avLst/>
            </a:prstGeom>
            <a:solidFill>
              <a:srgbClr val="44B2C0"/>
            </a:solidFill>
            <a:ln cap="flat" cmpd="sng" w="15875">
              <a:solidFill>
                <a:srgbClr val="44B2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83" name="Google Shape;383;p17"/>
            <p:cNvSpPr/>
            <p:nvPr/>
          </p:nvSpPr>
          <p:spPr>
            <a:xfrm>
              <a:off x="0" y="1152392"/>
              <a:ext cx="6754758" cy="11523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17"/>
            <p:cNvSpPr txBox="1"/>
            <p:nvPr/>
          </p:nvSpPr>
          <p:spPr>
            <a:xfrm>
              <a:off x="0" y="1152392"/>
              <a:ext cx="6754758" cy="11523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Grab bars</a:t>
              </a:r>
              <a:endParaRPr/>
            </a:p>
          </p:txBody>
        </p:sp>
        <p:cxnSp>
          <p:nvCxnSpPr>
            <p:cNvPr id="385" name="Google Shape;385;p17"/>
            <p:cNvCxnSpPr/>
            <p:nvPr/>
          </p:nvCxnSpPr>
          <p:spPr>
            <a:xfrm>
              <a:off x="0" y="2304784"/>
              <a:ext cx="6754758" cy="0"/>
            </a:xfrm>
            <a:prstGeom prst="straightConnector1">
              <a:avLst/>
            </a:prstGeom>
            <a:solidFill>
              <a:srgbClr val="70BDC6"/>
            </a:solidFill>
            <a:ln cap="flat" cmpd="sng" w="15875">
              <a:solidFill>
                <a:srgbClr val="70BDC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86" name="Google Shape;386;p17"/>
            <p:cNvSpPr/>
            <p:nvPr/>
          </p:nvSpPr>
          <p:spPr>
            <a:xfrm>
              <a:off x="0" y="2304784"/>
              <a:ext cx="6754758" cy="11523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17"/>
            <p:cNvSpPr txBox="1"/>
            <p:nvPr/>
          </p:nvSpPr>
          <p:spPr>
            <a:xfrm>
              <a:off x="0" y="2304784"/>
              <a:ext cx="6754758" cy="11523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Sidewalks</a:t>
              </a:r>
              <a:endParaRPr/>
            </a:p>
          </p:txBody>
        </p:sp>
        <p:cxnSp>
          <p:nvCxnSpPr>
            <p:cNvPr id="388" name="Google Shape;388;p17"/>
            <p:cNvCxnSpPr/>
            <p:nvPr/>
          </p:nvCxnSpPr>
          <p:spPr>
            <a:xfrm>
              <a:off x="0" y="3457176"/>
              <a:ext cx="6754758" cy="0"/>
            </a:xfrm>
            <a:prstGeom prst="straightConnector1">
              <a:avLst/>
            </a:prstGeom>
            <a:solidFill>
              <a:srgbClr val="98C8D0"/>
            </a:solidFill>
            <a:ln cap="flat" cmpd="sng" w="15875">
              <a:solidFill>
                <a:srgbClr val="98C8D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89" name="Google Shape;389;p17"/>
            <p:cNvSpPr/>
            <p:nvPr/>
          </p:nvSpPr>
          <p:spPr>
            <a:xfrm>
              <a:off x="0" y="3457176"/>
              <a:ext cx="6754758" cy="11523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17"/>
            <p:cNvSpPr txBox="1"/>
            <p:nvPr/>
          </p:nvSpPr>
          <p:spPr>
            <a:xfrm>
              <a:off x="0" y="3457176"/>
              <a:ext cx="6754758" cy="11523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Flashing smoke alarms or door bells</a:t>
              </a:r>
              <a:endParaRPr/>
            </a:p>
          </p:txBody>
        </p:sp>
      </p:grpSp>
      <p:pic>
        <p:nvPicPr>
          <p:cNvPr id="391" name="Google Shape;39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91082" y="5521753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8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Reasonable Modifications</a:t>
            </a:r>
            <a:endParaRPr/>
          </a:p>
        </p:txBody>
      </p:sp>
      <p:grpSp>
        <p:nvGrpSpPr>
          <p:cNvPr id="397" name="Google Shape;397;p18"/>
          <p:cNvGrpSpPr/>
          <p:nvPr/>
        </p:nvGrpSpPr>
        <p:grpSpPr>
          <a:xfrm>
            <a:off x="1098507" y="2193836"/>
            <a:ext cx="10055944" cy="2873126"/>
            <a:chOff x="1227" y="456476"/>
            <a:chExt cx="10055944" cy="2873126"/>
          </a:xfrm>
        </p:grpSpPr>
        <p:sp>
          <p:nvSpPr>
            <p:cNvPr id="398" name="Google Shape;398;p18"/>
            <p:cNvSpPr/>
            <p:nvPr/>
          </p:nvSpPr>
          <p:spPr>
            <a:xfrm>
              <a:off x="1227" y="456476"/>
              <a:ext cx="4788544" cy="2873126"/>
            </a:xfrm>
            <a:prstGeom prst="rect">
              <a:avLst/>
            </a:prstGeom>
            <a:solidFill>
              <a:schemeClr val="accent3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18"/>
            <p:cNvSpPr txBox="1"/>
            <p:nvPr/>
          </p:nvSpPr>
          <p:spPr>
            <a:xfrm>
              <a:off x="1227" y="456476"/>
              <a:ext cx="4788544" cy="2873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2850" lIns="102850" spcFirstLastPara="1" rIns="102850" wrap="square" tIns="10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rPr b="0" i="0" lang="en-US" sz="27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Federally subsidized housing (public housing &amp; other HUD subsidized housing) - housing provider is responsible for costs of all modifications.</a:t>
              </a:r>
              <a:endParaRPr/>
            </a:p>
          </p:txBody>
        </p:sp>
        <p:sp>
          <p:nvSpPr>
            <p:cNvPr id="400" name="Google Shape;400;p18"/>
            <p:cNvSpPr/>
            <p:nvPr/>
          </p:nvSpPr>
          <p:spPr>
            <a:xfrm>
              <a:off x="5268627" y="456476"/>
              <a:ext cx="4788544" cy="2873126"/>
            </a:xfrm>
            <a:prstGeom prst="rect">
              <a:avLst/>
            </a:prstGeom>
            <a:solidFill>
              <a:schemeClr val="accent1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18"/>
            <p:cNvSpPr txBox="1"/>
            <p:nvPr/>
          </p:nvSpPr>
          <p:spPr>
            <a:xfrm>
              <a:off x="5268627" y="456476"/>
              <a:ext cx="4788544" cy="2873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2850" lIns="102850" spcFirstLastPara="1" rIns="102850" wrap="square" tIns="10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rPr b="0" i="0" lang="en-US" sz="27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Private housing - tenant is responsible for paying for modifications within their units while the landlord is responsible for paying for some modifications to common areas.</a:t>
              </a:r>
              <a:endParaRPr/>
            </a:p>
          </p:txBody>
        </p:sp>
      </p:grpSp>
      <p:pic>
        <p:nvPicPr>
          <p:cNvPr id="402" name="Google Shape;40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91082" y="5521753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9"/>
          <p:cNvSpPr/>
          <p:nvPr/>
        </p:nvSpPr>
        <p:spPr>
          <a:xfrm>
            <a:off x="0" y="0"/>
            <a:ext cx="121863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9"/>
          <p:cNvSpPr txBox="1"/>
          <p:nvPr>
            <p:ph idx="1" type="body"/>
          </p:nvPr>
        </p:nvSpPr>
        <p:spPr>
          <a:xfrm>
            <a:off x="1044204" y="2023962"/>
            <a:ext cx="6697715" cy="3845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270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 "/>
            </a:pPr>
            <a:r>
              <a:rPr lang="en-US"/>
              <a:t>“Any person who has a physical or mental impairment that substantially limits one or more major life activities; has a record of such impairment; or is regarded as having such an impairment.”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Char char=" "/>
            </a:pPr>
            <a:r>
              <a:rPr lang="en-US"/>
              <a:t>Examples include mobility impairments, visual or hearing impairments, major diseases, mental illness, depression, anxiety, PTSD, &amp; autism.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409" name="Google Shape;409;p19"/>
          <p:cNvSpPr/>
          <p:nvPr/>
        </p:nvSpPr>
        <p:spPr>
          <a:xfrm>
            <a:off x="8144150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9"/>
          <p:cNvSpPr/>
          <p:nvPr/>
        </p:nvSpPr>
        <p:spPr>
          <a:xfrm>
            <a:off x="813282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19"/>
          <p:cNvSpPr txBox="1"/>
          <p:nvPr>
            <p:ph type="title"/>
          </p:nvPr>
        </p:nvSpPr>
        <p:spPr>
          <a:xfrm>
            <a:off x="8914433" y="1837098"/>
            <a:ext cx="2554279" cy="2557621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20"/>
              <a:buFont typeface="Calibri"/>
              <a:buNone/>
            </a:pPr>
            <a:r>
              <a:rPr lang="en-US" sz="4320">
                <a:solidFill>
                  <a:schemeClr val="lt1"/>
                </a:solidFill>
              </a:rPr>
              <a:t>Disability Under Fair Housing Laws</a:t>
            </a:r>
            <a:endParaRPr/>
          </a:p>
        </p:txBody>
      </p:sp>
      <p:pic>
        <p:nvPicPr>
          <p:cNvPr id="412" name="Google Shape;41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91082" y="5521753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"/>
          <p:cNvSpPr txBox="1"/>
          <p:nvPr>
            <p:ph type="title"/>
          </p:nvPr>
        </p:nvSpPr>
        <p:spPr>
          <a:xfrm>
            <a:off x="369147" y="643467"/>
            <a:ext cx="3363974" cy="1597315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About CNY Fair Housing</a:t>
            </a:r>
            <a:endParaRPr/>
          </a:p>
        </p:txBody>
      </p:sp>
      <p:sp>
        <p:nvSpPr>
          <p:cNvPr id="208" name="Google Shape;208;p2"/>
          <p:cNvSpPr txBox="1"/>
          <p:nvPr>
            <p:ph idx="2" type="body"/>
          </p:nvPr>
        </p:nvSpPr>
        <p:spPr>
          <a:xfrm>
            <a:off x="643468" y="2638044"/>
            <a:ext cx="3363974" cy="3415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solidFill>
                  <a:schemeClr val="lt1"/>
                </a:solidFill>
              </a:rPr>
              <a:t>Private, non-profit organization founded in 1991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solidFill>
                  <a:schemeClr val="lt1"/>
                </a:solidFill>
              </a:rPr>
              <a:t>Investigate housing discrimination and provide legal representation to victims of discrimination</a:t>
            </a:r>
            <a:endParaRPr/>
          </a:p>
        </p:txBody>
      </p:sp>
      <p:pic>
        <p:nvPicPr>
          <p:cNvPr descr="A picture containing text, map&#10;&#10;Description automatically generated" id="209" name="Google Shape;20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4815" y="300566"/>
            <a:ext cx="5608131" cy="5300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0"/>
          <p:cNvSpPr/>
          <p:nvPr/>
        </p:nvSpPr>
        <p:spPr>
          <a:xfrm>
            <a:off x="0" y="0"/>
            <a:ext cx="12192000" cy="63343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20"/>
          <p:cNvSpPr txBox="1"/>
          <p:nvPr>
            <p:ph type="title"/>
          </p:nvPr>
        </p:nvSpPr>
        <p:spPr>
          <a:xfrm>
            <a:off x="6411685" y="634946"/>
            <a:ext cx="5127171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What is Reasonable?</a:t>
            </a:r>
            <a:endParaRPr/>
          </a:p>
        </p:txBody>
      </p:sp>
      <p:pic>
        <p:nvPicPr>
          <p:cNvPr descr="A close up of a sign&#10;&#10;Description automatically generated" id="419" name="Google Shape;41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3192" y="1449499"/>
            <a:ext cx="5451627" cy="363896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0" name="Google Shape;420;p20"/>
          <p:cNvCxnSpPr/>
          <p:nvPr/>
        </p:nvCxnSpPr>
        <p:spPr>
          <a:xfrm>
            <a:off x="6411684" y="2086188"/>
            <a:ext cx="4748808" cy="0"/>
          </a:xfrm>
          <a:prstGeom prst="straightConnector1">
            <a:avLst/>
          </a:prstGeom>
          <a:noFill/>
          <a:ln cap="flat" cmpd="sng" w="9525">
            <a:solidFill>
              <a:srgbClr val="7F7F7F">
                <a:alpha val="89803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1" name="Google Shape;421;p20"/>
          <p:cNvSpPr txBox="1"/>
          <p:nvPr>
            <p:ph idx="1" type="body"/>
          </p:nvPr>
        </p:nvSpPr>
        <p:spPr>
          <a:xfrm>
            <a:off x="6411684" y="2198914"/>
            <a:ext cx="5127172" cy="3670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270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 Changes that do not impose an undue financial and administrative burden or that would fundamentally alter the provider’s operations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 Takes into account: 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/>
              <a:t>the financial resources of the provider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/>
              <a:t>the costs of the accommodation or modification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/>
              <a:t>the benefits to the requester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/>
              <a:t>the availability or other, less expensive alternative options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422" name="Google Shape;422;p20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20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4" name="Google Shape;42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91082" y="5521753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What is required for a reasonable accommodation or modification?</a:t>
            </a:r>
            <a:endParaRPr/>
          </a:p>
        </p:txBody>
      </p:sp>
      <p:sp>
        <p:nvSpPr>
          <p:cNvPr id="430" name="Google Shape;430;p21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524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US" sz="2400"/>
              <a:t>Request does not need to be made in a particular way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Char char="◦"/>
            </a:pPr>
            <a:r>
              <a:rPr lang="en-US" sz="2400"/>
              <a:t>Tenant just needs to make their needs known to housing provider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400"/>
              <a:buChar char="◦"/>
            </a:pPr>
            <a:r>
              <a:rPr lang="en-US" sz="2400"/>
              <a:t>Recommend that requests be made in writing and ask that the housing provider responds in writing</a:t>
            </a:r>
            <a:endParaRPr/>
          </a:p>
          <a:p>
            <a:pPr indent="-30479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0" lvl="1" marL="20116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A housing provider may have a particular form or process for requesting an accommodation or modification but they can not </a:t>
            </a:r>
            <a:r>
              <a:rPr i="1" lang="en-US" sz="2400"/>
              <a:t>require</a:t>
            </a:r>
            <a:r>
              <a:rPr lang="en-US" sz="2400"/>
              <a:t> that the tenant use that form or process.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431" name="Google Shape;43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91082" y="5521753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2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What is required for a reasonable accommodation or modification?</a:t>
            </a:r>
            <a:endParaRPr/>
          </a:p>
        </p:txBody>
      </p:sp>
      <p:sp>
        <p:nvSpPr>
          <p:cNvPr id="437" name="Google Shape;437;p22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524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US" sz="2400"/>
              <a:t>If the disability is not obvious, person should be prepared to provide information from a third party that: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Char char="◦"/>
            </a:pPr>
            <a:r>
              <a:rPr lang="en-US" sz="2400"/>
              <a:t>verifies that they meet the Act’s definition of disability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400"/>
              <a:buChar char="◦"/>
            </a:pPr>
            <a:r>
              <a:rPr lang="en-US" sz="2400"/>
              <a:t>describes the needed accommodation or modification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400"/>
              <a:buChar char="◦"/>
            </a:pPr>
            <a:r>
              <a:rPr lang="en-US" sz="2400"/>
              <a:t>shows the relationship between the person’s disability and the need for the requested accommodation and modification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438" name="Google Shape;43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91082" y="5521753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3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What is required for a reasonable accommodation or modification?</a:t>
            </a:r>
            <a:endParaRPr/>
          </a:p>
        </p:txBody>
      </p:sp>
      <p:sp>
        <p:nvSpPr>
          <p:cNvPr id="444" name="Google Shape;444;p23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524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Housing provider cannot place excessive restrictions as a condition of granting the accommodation or modification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Housing provider cannot charge additional fees as a condition of granting the accommodation or modification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-US" sz="2200"/>
              <a:t>Includes pet fees and pet deposits for assistance animals, parking fees, or transfer fees if an individual needs to switch units for a disability related need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en-US" sz="2200"/>
              <a:t>Cannot be called an “administrative fee”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Excessive delays in granting accommodations or modifications may also be violations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445" name="Google Shape;44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91082" y="5521753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4"/>
          <p:cNvSpPr/>
          <p:nvPr/>
        </p:nvSpPr>
        <p:spPr>
          <a:xfrm>
            <a:off x="0" y="0"/>
            <a:ext cx="121863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24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24"/>
          <p:cNvSpPr txBox="1"/>
          <p:nvPr>
            <p:ph type="title"/>
          </p:nvPr>
        </p:nvSpPr>
        <p:spPr>
          <a:xfrm>
            <a:off x="492370" y="516835"/>
            <a:ext cx="3084844" cy="5772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>
                <a:solidFill>
                  <a:srgbClr val="FFFFFF"/>
                </a:solidFill>
              </a:rPr>
              <a:t>Tips in Protecting Rights</a:t>
            </a:r>
            <a:endParaRPr/>
          </a:p>
        </p:txBody>
      </p:sp>
      <p:sp>
        <p:nvSpPr>
          <p:cNvPr id="453" name="Google Shape;453;p24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4" name="Google Shape;454;p24"/>
          <p:cNvGrpSpPr/>
          <p:nvPr/>
        </p:nvGrpSpPr>
        <p:grpSpPr>
          <a:xfrm>
            <a:off x="4741863" y="641590"/>
            <a:ext cx="6797675" cy="5646257"/>
            <a:chOff x="0" y="1827"/>
            <a:chExt cx="6797675" cy="5646257"/>
          </a:xfrm>
        </p:grpSpPr>
        <p:sp>
          <p:nvSpPr>
            <p:cNvPr id="455" name="Google Shape;455;p24"/>
            <p:cNvSpPr/>
            <p:nvPr/>
          </p:nvSpPr>
          <p:spPr>
            <a:xfrm>
              <a:off x="0" y="1827"/>
              <a:ext cx="6797675" cy="778794"/>
            </a:xfrm>
            <a:prstGeom prst="roundRect">
              <a:avLst>
                <a:gd fmla="val 1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235585" y="177056"/>
              <a:ext cx="428336" cy="428336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899507" y="1827"/>
              <a:ext cx="5898167" cy="778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24"/>
            <p:cNvSpPr txBox="1"/>
            <p:nvPr/>
          </p:nvSpPr>
          <p:spPr>
            <a:xfrm>
              <a:off x="899507" y="1827"/>
              <a:ext cx="5898167" cy="778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2400" lIns="82400" spcFirstLastPara="1" rIns="82400" wrap="square" tIns="82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Sign a lease</a:t>
              </a:r>
              <a:endParaRPr/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0" y="975320"/>
              <a:ext cx="6797675" cy="778794"/>
            </a:xfrm>
            <a:prstGeom prst="roundRect">
              <a:avLst>
                <a:gd fmla="val 10000" name="adj"/>
              </a:avLst>
            </a:prstGeom>
            <a:solidFill>
              <a:srgbClr val="E6931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235585" y="1150548"/>
              <a:ext cx="428336" cy="428336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99507" y="975320"/>
              <a:ext cx="5898167" cy="778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24"/>
            <p:cNvSpPr txBox="1"/>
            <p:nvPr/>
          </p:nvSpPr>
          <p:spPr>
            <a:xfrm>
              <a:off x="899507" y="975320"/>
              <a:ext cx="5898167" cy="778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2400" lIns="82400" spcFirstLastPara="1" rIns="82400" wrap="square" tIns="82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Make all requests in writing and ask for all responses in writing and keep copies of all paperwork</a:t>
              </a:r>
              <a:endParaRPr/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0" y="1948812"/>
              <a:ext cx="6797675" cy="778794"/>
            </a:xfrm>
            <a:prstGeom prst="roundRect">
              <a:avLst>
                <a:gd fmla="val 1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235585" y="2124041"/>
              <a:ext cx="428336" cy="428336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24"/>
            <p:cNvSpPr/>
            <p:nvPr/>
          </p:nvSpPr>
          <p:spPr>
            <a:xfrm>
              <a:off x="899507" y="1948812"/>
              <a:ext cx="5898167" cy="778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24"/>
            <p:cNvSpPr txBox="1"/>
            <p:nvPr/>
          </p:nvSpPr>
          <p:spPr>
            <a:xfrm>
              <a:off x="899507" y="1948812"/>
              <a:ext cx="5898167" cy="778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2400" lIns="82400" spcFirstLastPara="1" rIns="82400" wrap="square" tIns="82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Get receipts for all rent payments</a:t>
              </a:r>
              <a:endParaRPr/>
            </a:p>
          </p:txBody>
        </p:sp>
        <p:sp>
          <p:nvSpPr>
            <p:cNvPr id="467" name="Google Shape;467;p24"/>
            <p:cNvSpPr/>
            <p:nvPr/>
          </p:nvSpPr>
          <p:spPr>
            <a:xfrm>
              <a:off x="0" y="2922305"/>
              <a:ext cx="6797675" cy="778794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24"/>
            <p:cNvSpPr/>
            <p:nvPr/>
          </p:nvSpPr>
          <p:spPr>
            <a:xfrm>
              <a:off x="235585" y="3097533"/>
              <a:ext cx="428336" cy="428336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24"/>
            <p:cNvSpPr/>
            <p:nvPr/>
          </p:nvSpPr>
          <p:spPr>
            <a:xfrm>
              <a:off x="899507" y="2922305"/>
              <a:ext cx="5898167" cy="778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24"/>
            <p:cNvSpPr txBox="1"/>
            <p:nvPr/>
          </p:nvSpPr>
          <p:spPr>
            <a:xfrm>
              <a:off x="899507" y="2922305"/>
              <a:ext cx="5898167" cy="778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2400" lIns="82400" spcFirstLastPara="1" rIns="82400" wrap="square" tIns="82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Keep a log of your housing search including what housing providers you’ve contacted and what happened</a:t>
              </a:r>
              <a:endParaRPr/>
            </a:p>
          </p:txBody>
        </p:sp>
        <p:sp>
          <p:nvSpPr>
            <p:cNvPr id="471" name="Google Shape;471;p24"/>
            <p:cNvSpPr/>
            <p:nvPr/>
          </p:nvSpPr>
          <p:spPr>
            <a:xfrm>
              <a:off x="0" y="3905221"/>
              <a:ext cx="6797675" cy="778794"/>
            </a:xfrm>
            <a:prstGeom prst="roundRect">
              <a:avLst>
                <a:gd fmla="val 1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235585" y="4071026"/>
              <a:ext cx="428336" cy="428336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899507" y="3895797"/>
              <a:ext cx="5898167" cy="778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24"/>
            <p:cNvSpPr txBox="1"/>
            <p:nvPr/>
          </p:nvSpPr>
          <p:spPr>
            <a:xfrm>
              <a:off x="899507" y="3895797"/>
              <a:ext cx="5898167" cy="778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2400" lIns="82400" spcFirstLastPara="1" rIns="82400" wrap="square" tIns="82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Take photos of the apartment before you move in and right after you move out</a:t>
              </a:r>
              <a:endParaRPr/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0" y="4869290"/>
              <a:ext cx="6797675" cy="778794"/>
            </a:xfrm>
            <a:prstGeom prst="roundRect">
              <a:avLst>
                <a:gd fmla="val 1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35585" y="5044518"/>
              <a:ext cx="428336" cy="428336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899507" y="4869290"/>
              <a:ext cx="5898167" cy="778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24"/>
            <p:cNvSpPr txBox="1"/>
            <p:nvPr/>
          </p:nvSpPr>
          <p:spPr>
            <a:xfrm>
              <a:off x="899507" y="4869290"/>
              <a:ext cx="5898167" cy="7787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2400" lIns="82400" spcFirstLastPara="1" rIns="82400" wrap="square" tIns="82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If you are being harassed by the landlord or a neighbor, you can record your interactions</a:t>
              </a: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5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</a:pPr>
            <a:r>
              <a:rPr lang="en-US" sz="4400"/>
              <a:t>Fair Housing</a:t>
            </a:r>
            <a:br>
              <a:rPr lang="en-US" sz="4400"/>
            </a:br>
            <a:r>
              <a:rPr lang="en-US" sz="4400"/>
              <a:t>Questions/Inquiries?</a:t>
            </a:r>
            <a:endParaRPr/>
          </a:p>
        </p:txBody>
      </p:sp>
      <p:sp>
        <p:nvSpPr>
          <p:cNvPr id="485" name="Google Shape;485;p25"/>
          <p:cNvSpPr txBox="1"/>
          <p:nvPr>
            <p:ph idx="1" type="body"/>
          </p:nvPr>
        </p:nvSpPr>
        <p:spPr>
          <a:xfrm>
            <a:off x="2395538" y="2060849"/>
            <a:ext cx="7408863" cy="4065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</a:pPr>
            <a:r>
              <a:t/>
            </a:r>
            <a:endParaRPr sz="1850"/>
          </a:p>
          <a:p>
            <a:pPr indent="0" lvl="0" marL="0" rtl="0" algn="ct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1850"/>
              <a:buNone/>
            </a:pPr>
            <a:r>
              <a:t/>
            </a:r>
            <a:endParaRPr sz="1850"/>
          </a:p>
          <a:p>
            <a:pPr indent="0" lvl="0" marL="0" rtl="0" algn="ct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1850"/>
              <a:buNone/>
            </a:pPr>
            <a:r>
              <a:t/>
            </a:r>
            <a:endParaRPr sz="1850"/>
          </a:p>
          <a:p>
            <a:pPr indent="0" lvl="0" marL="0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740"/>
              <a:buNone/>
            </a:pPr>
            <a:r>
              <a:t/>
            </a:r>
            <a:endParaRPr sz="740"/>
          </a:p>
          <a:p>
            <a:pPr indent="0" lvl="0" marL="0" rtl="0" algn="ct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1850"/>
              <a:buNone/>
            </a:pPr>
            <a:r>
              <a:t/>
            </a:r>
            <a:endParaRPr b="1" sz="1850"/>
          </a:p>
          <a:p>
            <a:pPr indent="0" lvl="0" marL="0" rtl="0" algn="ct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1850"/>
              <a:buNone/>
            </a:pPr>
            <a:r>
              <a:rPr b="1" lang="en-US" sz="1850"/>
              <a:t>CNY Fair Housing, Inc.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1850"/>
              <a:buNone/>
            </a:pPr>
            <a:r>
              <a:rPr b="1" lang="en-US" sz="1850"/>
              <a:t>731 James Street, Suite 200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1850"/>
              <a:buNone/>
            </a:pPr>
            <a:r>
              <a:rPr b="1" lang="en-US" sz="1850"/>
              <a:t>Syracuse, NY 13203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1850"/>
              <a:buNone/>
            </a:pPr>
            <a:r>
              <a:rPr b="1" lang="en-US" sz="1850"/>
              <a:t>Phone: (315) 471-0420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1850"/>
              <a:buNone/>
            </a:pPr>
            <a:r>
              <a:rPr b="1" lang="en-US" sz="1850"/>
              <a:t>Website:  www.cnyfairhousing.org</a:t>
            </a:r>
            <a:endParaRPr sz="1850"/>
          </a:p>
          <a:p>
            <a:pPr indent="0" lvl="0" marL="0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1850"/>
              <a:buNone/>
            </a:pPr>
            <a:r>
              <a:t/>
            </a:r>
            <a:endParaRPr sz="1850"/>
          </a:p>
        </p:txBody>
      </p:sp>
      <p:pic>
        <p:nvPicPr>
          <p:cNvPr id="486" name="Google Shape;48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8997" y="2913719"/>
            <a:ext cx="2274005" cy="695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</a:pPr>
            <a:br>
              <a:rPr lang="en-US" sz="4400"/>
            </a:br>
            <a:r>
              <a:rPr lang="en-US" sz="4400"/>
              <a:t>Protected Classes Under Fair Housing Laws</a:t>
            </a:r>
            <a:endParaRPr/>
          </a:p>
        </p:txBody>
      </p:sp>
      <p:sp>
        <p:nvSpPr>
          <p:cNvPr id="215" name="Google Shape;215;p3"/>
          <p:cNvSpPr txBox="1"/>
          <p:nvPr>
            <p:ph idx="1" type="body"/>
          </p:nvPr>
        </p:nvSpPr>
        <p:spPr>
          <a:xfrm>
            <a:off x="1097279" y="1845734"/>
            <a:ext cx="6454987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 "/>
            </a:pPr>
            <a:r>
              <a:rPr b="1" lang="en-US"/>
              <a:t>Federal Law: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 Race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 Color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 National Origin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 Religion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 Sex/Gender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 Disability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 Familial Status 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 b="1"/>
          </a:p>
          <a:p>
            <a:pPr indent="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 b="1"/>
          </a:p>
          <a:p>
            <a:pPr indent="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</a:pPr>
            <a:r>
              <a:rPr b="1" lang="en-US"/>
              <a:t>State Law: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 Age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 Marital Status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 Military Status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 Sexual Orientation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Gender Identity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Source of Income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216" name="Google Shape;21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59611" y="1975709"/>
            <a:ext cx="3135109" cy="2574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18636" y="5172611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Calibri"/>
              <a:buNone/>
            </a:pPr>
            <a:r>
              <a:rPr lang="en-US" sz="4000"/>
              <a:t>Who (and what) is covered by fair housing laws?</a:t>
            </a:r>
            <a:endParaRPr/>
          </a:p>
        </p:txBody>
      </p:sp>
      <p:sp>
        <p:nvSpPr>
          <p:cNvPr id="223" name="Google Shape;223;p4"/>
          <p:cNvSpPr txBox="1"/>
          <p:nvPr>
            <p:ph idx="1" type="body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270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en-US"/>
              <a:t>Fair Housing laws apply to: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/>
              <a:t>Landlords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/>
              <a:t>Housing staff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/>
              <a:t>Leasing agents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/>
              <a:t>Management companies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/>
              <a:t>Real estate brokers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/>
              <a:t>Owners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/>
              <a:t>Homeowner’s insurers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/>
              <a:t>Mortgage lenders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224" name="Google Shape;224;p4"/>
          <p:cNvSpPr txBox="1"/>
          <p:nvPr>
            <p:ph idx="2" type="body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270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 "/>
            </a:pPr>
            <a:r>
              <a:rPr b="1" lang="en-US"/>
              <a:t>What housing is covered?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/>
              <a:t>In New York State, any housing except owner-occupied buildings with two or less units are covered by fair housing laws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/>
              <a:t>Race and color protections apply to every housing unit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/>
              <a:t>However, under certain circumstances, age-restricted senior housing is permitted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225" name="Google Shape;22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18636" y="5172611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5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Prohibited Conduct</a:t>
            </a:r>
            <a:endParaRPr/>
          </a:p>
        </p:txBody>
      </p:sp>
      <p:sp>
        <p:nvSpPr>
          <p:cNvPr id="231" name="Google Shape;231;p5"/>
          <p:cNvSpPr txBox="1"/>
          <p:nvPr>
            <p:ph idx="1" type="body"/>
          </p:nvPr>
        </p:nvSpPr>
        <p:spPr>
          <a:xfrm>
            <a:off x="1541715" y="1892022"/>
            <a:ext cx="7774563" cy="36343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778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800"/>
              <a:t> A landlord cannot, on the basis of a protected class: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Refuse to rent or sell an apartment or house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Lie about availability of housing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Steer applicants into or away from certain areas of a building or to different buildings or neighborhoods to segregate populations</a:t>
            </a:r>
            <a:endParaRPr/>
          </a:p>
        </p:txBody>
      </p:sp>
      <p:pic>
        <p:nvPicPr>
          <p:cNvPr id="232" name="Google Shape;23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4233" y="5445224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What conduct is illegal?</a:t>
            </a:r>
            <a:endParaRPr/>
          </a:p>
        </p:txBody>
      </p:sp>
      <p:sp>
        <p:nvSpPr>
          <p:cNvPr id="238" name="Google Shape;238;p6"/>
          <p:cNvSpPr txBox="1"/>
          <p:nvPr>
            <p:ph idx="1" type="body"/>
          </p:nvPr>
        </p:nvSpPr>
        <p:spPr>
          <a:xfrm>
            <a:off x="1541715" y="1892022"/>
            <a:ext cx="7774563" cy="36343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82880" lvl="1" marL="38404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800"/>
              <a:t>Set less favorable terms and conditions</a:t>
            </a:r>
            <a:endParaRPr/>
          </a:p>
          <a:p>
            <a:pPr indent="-182880" lvl="2" marL="566928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Charge higher rents</a:t>
            </a:r>
            <a:endParaRPr/>
          </a:p>
          <a:p>
            <a:pPr indent="-182880" lvl="2" marL="566928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Insist on month-to-month instead of one-year lease</a:t>
            </a:r>
            <a:endParaRPr/>
          </a:p>
          <a:p>
            <a:pPr indent="-182880" lvl="2" marL="566928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Differences in application process or requirements</a:t>
            </a:r>
            <a:endParaRPr/>
          </a:p>
          <a:p>
            <a:pPr indent="-182880" lvl="3" marL="749808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Require more invasive background checks</a:t>
            </a:r>
            <a:endParaRPr/>
          </a:p>
          <a:p>
            <a:pPr indent="-182880" lvl="2" marL="566928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Applying property rules differently because of protected status</a:t>
            </a:r>
            <a:endParaRPr/>
          </a:p>
          <a:p>
            <a:pPr indent="-55880" lvl="3" marL="749808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 sz="2000"/>
          </a:p>
          <a:p>
            <a:pPr indent="0" lvl="0" marL="9144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Noto Sans Symbols"/>
              <a:buNone/>
            </a:pPr>
            <a:r>
              <a:t/>
            </a:r>
            <a:endParaRPr sz="2400"/>
          </a:p>
          <a:p>
            <a:pPr indent="-43179" lvl="1" marL="384048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00"/>
              <a:buFont typeface="Noto Sans Symbols"/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239" name="Google Shape;23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4233" y="5445224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7"/>
          <p:cNvSpPr txBox="1"/>
          <p:nvPr>
            <p:ph type="title"/>
          </p:nvPr>
        </p:nvSpPr>
        <p:spPr>
          <a:xfrm>
            <a:off x="4744039" y="909565"/>
            <a:ext cx="4915607" cy="764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>
                <a:solidFill>
                  <a:schemeClr val="dk1"/>
                </a:solidFill>
              </a:rPr>
              <a:t>Discriminatory Advertising</a:t>
            </a:r>
            <a:endParaRPr/>
          </a:p>
        </p:txBody>
      </p:sp>
      <p:sp>
        <p:nvSpPr>
          <p:cNvPr id="245" name="Google Shape;245;p7"/>
          <p:cNvSpPr txBox="1"/>
          <p:nvPr>
            <p:ph idx="1" type="body"/>
          </p:nvPr>
        </p:nvSpPr>
        <p:spPr>
          <a:xfrm>
            <a:off x="4744039" y="1851659"/>
            <a:ext cx="6492240" cy="21488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It is illegal to post, or cause to be posted, any advertising or statement that indicates a preference, limitation, or discrimination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Font typeface="Noto Sans Symbols"/>
              <a:buChar char="▪"/>
            </a:pPr>
            <a:r>
              <a:rPr lang="en-US" sz="2400"/>
              <a:t>This includes posted signs, newspapers, Craigslist, Facebook, and others</a:t>
            </a:r>
            <a:endParaRPr/>
          </a:p>
        </p:txBody>
      </p:sp>
      <p:pic>
        <p:nvPicPr>
          <p:cNvPr id="246" name="Google Shape;24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4233" y="5445224"/>
            <a:ext cx="2276084" cy="6964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newspaper&#10;&#10;Description automatically generated" id="247" name="Google Shape;24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217" y="1851659"/>
            <a:ext cx="3242277" cy="25014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8" name="Google Shape;248;p7"/>
          <p:cNvCxnSpPr/>
          <p:nvPr/>
        </p:nvCxnSpPr>
        <p:spPr>
          <a:xfrm>
            <a:off x="4744039" y="1681583"/>
            <a:ext cx="6881726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8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Source of Income</a:t>
            </a:r>
            <a:endParaRPr/>
          </a:p>
        </p:txBody>
      </p:sp>
      <p:grpSp>
        <p:nvGrpSpPr>
          <p:cNvPr id="254" name="Google Shape;254;p8"/>
          <p:cNvGrpSpPr/>
          <p:nvPr/>
        </p:nvGrpSpPr>
        <p:grpSpPr>
          <a:xfrm>
            <a:off x="1469768" y="2471895"/>
            <a:ext cx="9312789" cy="2771460"/>
            <a:chOff x="372805" y="625632"/>
            <a:chExt cx="9312789" cy="2771460"/>
          </a:xfrm>
        </p:grpSpPr>
        <p:sp>
          <p:nvSpPr>
            <p:cNvPr id="255" name="Google Shape;255;p8"/>
            <p:cNvSpPr/>
            <p:nvPr/>
          </p:nvSpPr>
          <p:spPr>
            <a:xfrm>
              <a:off x="774129" y="625632"/>
              <a:ext cx="1255425" cy="1255425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1041679" y="893182"/>
              <a:ext cx="720326" cy="720326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8"/>
            <p:cNvSpPr/>
            <p:nvPr/>
          </p:nvSpPr>
          <p:spPr>
            <a:xfrm>
              <a:off x="372805" y="2272092"/>
              <a:ext cx="2058075" cy="11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8"/>
            <p:cNvSpPr txBox="1"/>
            <p:nvPr/>
          </p:nvSpPr>
          <p:spPr>
            <a:xfrm>
              <a:off x="372805" y="2272092"/>
              <a:ext cx="2058075" cy="11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b="0" i="0" lang="en-US" sz="1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NEW LAW THAT TOOK EFFECT IN APRIL IN NEW YORK STATE</a:t>
              </a:r>
              <a:endParaRPr/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3192368" y="625632"/>
              <a:ext cx="1255425" cy="1255425"/>
            </a:xfrm>
            <a:prstGeom prst="ellipse">
              <a:avLst/>
            </a:prstGeom>
            <a:solidFill>
              <a:srgbClr val="E6931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3459917" y="893182"/>
              <a:ext cx="720326" cy="720326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2791043" y="2272092"/>
              <a:ext cx="2058075" cy="11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8"/>
            <p:cNvSpPr txBox="1"/>
            <p:nvPr/>
          </p:nvSpPr>
          <p:spPr>
            <a:xfrm>
              <a:off x="2791043" y="2272092"/>
              <a:ext cx="2058075" cy="11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b="0" i="0" lang="en-US" sz="1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CANNOT BE DENIED HOUSING OR TREATED DIFFERENTLY BECAUSE YOU RECEIVE SECTION 8 OR PUBLIC ASSISTANCE</a:t>
              </a:r>
              <a:endParaRPr/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5610606" y="625632"/>
              <a:ext cx="1255425" cy="125542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5878155" y="893182"/>
              <a:ext cx="720326" cy="720326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5209281" y="2272092"/>
              <a:ext cx="2058075" cy="11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8"/>
            <p:cNvSpPr txBox="1"/>
            <p:nvPr/>
          </p:nvSpPr>
          <p:spPr>
            <a:xfrm>
              <a:off x="5209281" y="2272092"/>
              <a:ext cx="2058075" cy="11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b="0" i="0" lang="en-US" sz="1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LANDLORDS CAN NOT ADVERTISE “NO SECTION 8” OR “NO PA” OR “NO PROGRAMS”</a:t>
              </a:r>
              <a:endParaRPr/>
            </a:p>
          </p:txBody>
        </p:sp>
        <p:sp>
          <p:nvSpPr>
            <p:cNvPr id="267" name="Google Shape;267;p8"/>
            <p:cNvSpPr/>
            <p:nvPr/>
          </p:nvSpPr>
          <p:spPr>
            <a:xfrm>
              <a:off x="8028844" y="625632"/>
              <a:ext cx="1255425" cy="12554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8"/>
            <p:cNvSpPr/>
            <p:nvPr/>
          </p:nvSpPr>
          <p:spPr>
            <a:xfrm>
              <a:off x="8296394" y="893182"/>
              <a:ext cx="720326" cy="720326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7627519" y="2272092"/>
              <a:ext cx="2058075" cy="11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8"/>
            <p:cNvSpPr txBox="1"/>
            <p:nvPr/>
          </p:nvSpPr>
          <p:spPr>
            <a:xfrm>
              <a:off x="7627519" y="2272092"/>
              <a:ext cx="2058075" cy="11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b="0" i="0" lang="en-US" sz="1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LANDLORDS MUST BASE INCOME REQUIREMENTS ON THE TENANT’S SHARE OF THE RENT</a:t>
              </a:r>
              <a:endParaRPr/>
            </a:p>
          </p:txBody>
        </p:sp>
      </p:grpSp>
      <p:pic>
        <p:nvPicPr>
          <p:cNvPr id="271" name="Google Shape;271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879279" y="5366921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9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Familial Status</a:t>
            </a:r>
            <a:endParaRPr/>
          </a:p>
        </p:txBody>
      </p:sp>
      <p:grpSp>
        <p:nvGrpSpPr>
          <p:cNvPr id="277" name="Google Shape;277;p9"/>
          <p:cNvGrpSpPr/>
          <p:nvPr/>
        </p:nvGrpSpPr>
        <p:grpSpPr>
          <a:xfrm>
            <a:off x="1096963" y="2116570"/>
            <a:ext cx="10058399" cy="2448258"/>
            <a:chOff x="0" y="18055"/>
            <a:chExt cx="10058399" cy="2448258"/>
          </a:xfrm>
        </p:grpSpPr>
        <p:sp>
          <p:nvSpPr>
            <p:cNvPr id="278" name="Google Shape;278;p9"/>
            <p:cNvSpPr/>
            <p:nvPr/>
          </p:nvSpPr>
          <p:spPr>
            <a:xfrm>
              <a:off x="0" y="18055"/>
              <a:ext cx="10058399" cy="1135824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9"/>
            <p:cNvSpPr/>
            <p:nvPr/>
          </p:nvSpPr>
          <p:spPr>
            <a:xfrm>
              <a:off x="324733" y="305192"/>
              <a:ext cx="624703" cy="624703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9"/>
            <p:cNvSpPr/>
            <p:nvPr/>
          </p:nvSpPr>
          <p:spPr>
            <a:xfrm>
              <a:off x="1311876" y="30777"/>
              <a:ext cx="8746523" cy="11358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9"/>
            <p:cNvSpPr txBox="1"/>
            <p:nvPr/>
          </p:nvSpPr>
          <p:spPr>
            <a:xfrm>
              <a:off x="1311876" y="30777"/>
              <a:ext cx="8746523" cy="11358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200" lIns="120200" spcFirstLastPara="1" rIns="120200" wrap="square" tIns="120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b="0" i="0" lang="en-US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Familial Status:  families with children under the age of 18, pregnant women, anyone who has or is trying to obtain custody of minor children (adoption, foster care, grandparents)</a:t>
              </a:r>
              <a:endParaRPr/>
            </a:p>
          </p:txBody>
        </p:sp>
        <p:sp>
          <p:nvSpPr>
            <p:cNvPr id="282" name="Google Shape;282;p9"/>
            <p:cNvSpPr/>
            <p:nvPr/>
          </p:nvSpPr>
          <p:spPr>
            <a:xfrm>
              <a:off x="0" y="1330489"/>
              <a:ext cx="10058399" cy="1135824"/>
            </a:xfrm>
            <a:prstGeom prst="roundRect">
              <a:avLst>
                <a:gd fmla="val 10000" name="adj"/>
              </a:avLst>
            </a:prstGeom>
            <a:solidFill>
              <a:srgbClr val="E6931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268172" y="1585007"/>
              <a:ext cx="624703" cy="624703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9"/>
            <p:cNvSpPr/>
            <p:nvPr/>
          </p:nvSpPr>
          <p:spPr>
            <a:xfrm>
              <a:off x="1293002" y="1330489"/>
              <a:ext cx="4526280" cy="11358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9"/>
            <p:cNvSpPr txBox="1"/>
            <p:nvPr/>
          </p:nvSpPr>
          <p:spPr>
            <a:xfrm>
              <a:off x="1293002" y="1330489"/>
              <a:ext cx="4526280" cy="11358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200" lIns="120200" spcFirstLastPara="1" rIns="120200" wrap="square" tIns="120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b="0" i="0" lang="en-US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Landlords can limit the number of people that live in an apartment, but it has to be based on the size of the apartment.</a:t>
              </a:r>
              <a:endParaRPr/>
            </a:p>
          </p:txBody>
        </p:sp>
        <p:sp>
          <p:nvSpPr>
            <p:cNvPr id="286" name="Google Shape;286;p9"/>
            <p:cNvSpPr/>
            <p:nvPr/>
          </p:nvSpPr>
          <p:spPr>
            <a:xfrm>
              <a:off x="5838156" y="1330489"/>
              <a:ext cx="4220243" cy="11358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9"/>
            <p:cNvSpPr txBox="1"/>
            <p:nvPr/>
          </p:nvSpPr>
          <p:spPr>
            <a:xfrm>
              <a:off x="5838156" y="1330489"/>
              <a:ext cx="4220243" cy="11358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200" lIns="120200" spcFirstLastPara="1" rIns="120200" wrap="square" tIns="120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Calibri"/>
                <a:buNone/>
              </a:pPr>
              <a:r>
                <a:rPr b="0" i="0" lang="en-US" sz="1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Very small bedrooms can be limited to one person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45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Calibri"/>
                <a:buNone/>
              </a:pPr>
              <a:r>
                <a:rPr b="0" i="0" lang="en-US" sz="1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Large bedrooms may be able to have three people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45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Calibri"/>
                <a:buNone/>
              </a:pPr>
              <a:r>
                <a:rPr b="0" i="0" lang="en-US" sz="1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Children under 2 do not count when determining the number of people per bedroom.</a:t>
              </a:r>
              <a:endParaRPr/>
            </a:p>
          </p:txBody>
        </p:sp>
      </p:grpSp>
      <p:pic>
        <p:nvPicPr>
          <p:cNvPr id="288" name="Google Shape;288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18636" y="5172611"/>
            <a:ext cx="2276084" cy="696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etrospect">
  <a:themeElements>
    <a:clrScheme name="Custom 1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36ACB8"/>
      </a:accent1>
      <a:accent2>
        <a:srgbClr val="B02273"/>
      </a:accent2>
      <a:accent3>
        <a:srgbClr val="E8942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Retrospect">
  <a:themeElements>
    <a:clrScheme name="Custom 1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36ACB8"/>
      </a:accent1>
      <a:accent2>
        <a:srgbClr val="B02273"/>
      </a:accent2>
      <a:accent3>
        <a:srgbClr val="E8942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2020-05-11T15:41:50Z</dcterms:created>
  <dc:creator>cnyfh</dc:creator>
</cp:coreProperties>
</file>